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3"/>
  </p:handoutMasterIdLst>
  <p:sldIdLst>
    <p:sldId id="256" r:id="rId2"/>
    <p:sldId id="257" r:id="rId3"/>
    <p:sldId id="270" r:id="rId4"/>
    <p:sldId id="271" r:id="rId5"/>
    <p:sldId id="272" r:id="rId6"/>
    <p:sldId id="282" r:id="rId7"/>
    <p:sldId id="278" r:id="rId8"/>
    <p:sldId id="276" r:id="rId9"/>
    <p:sldId id="277" r:id="rId10"/>
    <p:sldId id="279" r:id="rId11"/>
    <p:sldId id="280"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8A"/>
    <a:srgbClr val="552579"/>
    <a:srgbClr val="000099"/>
    <a:srgbClr val="DBDBDB"/>
    <a:srgbClr val="FFD525"/>
    <a:srgbClr val="0000FF"/>
    <a:srgbClr val="273241"/>
    <a:srgbClr val="475B89"/>
    <a:srgbClr val="CE4028"/>
    <a:srgbClr val="A242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4660"/>
  </p:normalViewPr>
  <p:slideViewPr>
    <p:cSldViewPr snapToGrid="0">
      <p:cViewPr varScale="1">
        <p:scale>
          <a:sx n="111" d="100"/>
          <a:sy n="111" d="100"/>
        </p:scale>
        <p:origin x="46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ick\Desktop\EETI&#27861;&#35498;&#26371;\EETI2024\20240321&#27861;&#35498;&#26371;\&#27861;&#35498;&#26371;&#31777;&#22577;_112Q4%20031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TW" altLang="en-US" sz="1400" dirty="0"/>
              <a:t>百分比</a:t>
            </a:r>
            <a:endParaRPr lang="en-US" altLang="zh-TW" sz="1400" dirty="0"/>
          </a:p>
        </c:rich>
      </c:tx>
      <c:layout>
        <c:manualLayout>
          <c:xMode val="edge"/>
          <c:yMode val="edge"/>
          <c:x val="0"/>
          <c:y val="4.3581784180924069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TW"/>
        </a:p>
      </c:txPr>
    </c:title>
    <c:autoTitleDeleted val="0"/>
    <c:plotArea>
      <c:layout/>
      <c:barChart>
        <c:barDir val="col"/>
        <c:grouping val="stacked"/>
        <c:varyColors val="0"/>
        <c:ser>
          <c:idx val="0"/>
          <c:order val="0"/>
          <c:tx>
            <c:strRef>
              <c:f>'產品組合-附圖 '!$A$3</c:f>
              <c:strCache>
                <c:ptCount val="1"/>
                <c:pt idx="0">
                  <c:v>觸控</c:v>
                </c:pt>
              </c:strCache>
            </c:strRef>
          </c:tx>
          <c:spPr>
            <a:solidFill>
              <a:schemeClr val="accent2"/>
            </a:solidFill>
            <a:ln>
              <a:noFill/>
            </a:ln>
            <a:effectLst/>
          </c:spPr>
          <c:invertIfNegative val="0"/>
          <c:cat>
            <c:strRef>
              <c:f>'產品組合-附圖 '!$F$2:$Q$2</c:f>
              <c:strCache>
                <c:ptCount val="9"/>
                <c:pt idx="0">
                  <c:v>110Q4</c:v>
                </c:pt>
                <c:pt idx="1">
                  <c:v>111Q1</c:v>
                </c:pt>
                <c:pt idx="2">
                  <c:v>111Q2</c:v>
                </c:pt>
                <c:pt idx="3">
                  <c:v>111Q3</c:v>
                </c:pt>
                <c:pt idx="4">
                  <c:v>111Q4</c:v>
                </c:pt>
                <c:pt idx="5">
                  <c:v>112Q1</c:v>
                </c:pt>
                <c:pt idx="6">
                  <c:v>112Q2</c:v>
                </c:pt>
                <c:pt idx="7">
                  <c:v>112Q3</c:v>
                </c:pt>
                <c:pt idx="8">
                  <c:v>112Q4</c:v>
                </c:pt>
              </c:strCache>
            </c:strRef>
          </c:cat>
          <c:val>
            <c:numRef>
              <c:f>'產品組合-附圖 '!$F$3:$Q$3</c:f>
              <c:numCache>
                <c:formatCode>_(* #,##0_);_(* \(#,##0\);_(* "-"_);_(@_)</c:formatCode>
                <c:ptCount val="9"/>
                <c:pt idx="0">
                  <c:v>90.00629051922769</c:v>
                </c:pt>
                <c:pt idx="1">
                  <c:v>91.894180922763326</c:v>
                </c:pt>
                <c:pt idx="2">
                  <c:v>86.975067655823381</c:v>
                </c:pt>
                <c:pt idx="3">
                  <c:v>89.285748361145622</c:v>
                </c:pt>
                <c:pt idx="4">
                  <c:v>93.2465819066189</c:v>
                </c:pt>
                <c:pt idx="5">
                  <c:v>96.213769424264058</c:v>
                </c:pt>
                <c:pt idx="6">
                  <c:v>96.20267393391255</c:v>
                </c:pt>
                <c:pt idx="7">
                  <c:v>93.835275894573385</c:v>
                </c:pt>
                <c:pt idx="8">
                  <c:v>90.890467104921356</c:v>
                </c:pt>
              </c:numCache>
            </c:numRef>
          </c:val>
          <c:extLst>
            <c:ext xmlns:c16="http://schemas.microsoft.com/office/drawing/2014/chart" uri="{C3380CC4-5D6E-409C-BE32-E72D297353CC}">
              <c16:uniqueId val="{00000000-C0F0-406F-BED5-0F2E812AB5A5}"/>
            </c:ext>
          </c:extLst>
        </c:ser>
        <c:ser>
          <c:idx val="1"/>
          <c:order val="1"/>
          <c:tx>
            <c:strRef>
              <c:f>'產品組合-附圖 '!$A$4</c:f>
              <c:strCache>
                <c:ptCount val="1"/>
                <c:pt idx="0">
                  <c:v>影音</c:v>
                </c:pt>
              </c:strCache>
            </c:strRef>
          </c:tx>
          <c:spPr>
            <a:solidFill>
              <a:schemeClr val="accent4"/>
            </a:solidFill>
            <a:ln>
              <a:noFill/>
            </a:ln>
            <a:effectLst/>
          </c:spPr>
          <c:invertIfNegative val="0"/>
          <c:cat>
            <c:strRef>
              <c:f>'產品組合-附圖 '!$F$2:$Q$2</c:f>
              <c:strCache>
                <c:ptCount val="9"/>
                <c:pt idx="0">
                  <c:v>110Q4</c:v>
                </c:pt>
                <c:pt idx="1">
                  <c:v>111Q1</c:v>
                </c:pt>
                <c:pt idx="2">
                  <c:v>111Q2</c:v>
                </c:pt>
                <c:pt idx="3">
                  <c:v>111Q3</c:v>
                </c:pt>
                <c:pt idx="4">
                  <c:v>111Q4</c:v>
                </c:pt>
                <c:pt idx="5">
                  <c:v>112Q1</c:v>
                </c:pt>
                <c:pt idx="6">
                  <c:v>112Q2</c:v>
                </c:pt>
                <c:pt idx="7">
                  <c:v>112Q3</c:v>
                </c:pt>
                <c:pt idx="8">
                  <c:v>112Q4</c:v>
                </c:pt>
              </c:strCache>
            </c:strRef>
          </c:cat>
          <c:val>
            <c:numRef>
              <c:f>'產品組合-附圖 '!$F$4:$Q$4</c:f>
              <c:numCache>
                <c:formatCode>_(* #,##0_);_(* \(#,##0\);_(* "-"_);_(@_)</c:formatCode>
                <c:ptCount val="9"/>
                <c:pt idx="0">
                  <c:v>9.993709480772301</c:v>
                </c:pt>
                <c:pt idx="1">
                  <c:v>8.1058190772366778</c:v>
                </c:pt>
                <c:pt idx="2">
                  <c:v>13.024932344176626</c:v>
                </c:pt>
                <c:pt idx="3">
                  <c:v>10.714251638854371</c:v>
                </c:pt>
                <c:pt idx="4">
                  <c:v>6.7534180933811045</c:v>
                </c:pt>
                <c:pt idx="5">
                  <c:v>3.7862305757359334</c:v>
                </c:pt>
                <c:pt idx="6">
                  <c:v>3.7973260660874524</c:v>
                </c:pt>
                <c:pt idx="7">
                  <c:v>6.1647241054266138</c:v>
                </c:pt>
                <c:pt idx="8">
                  <c:v>9.1095328950786474</c:v>
                </c:pt>
              </c:numCache>
            </c:numRef>
          </c:val>
          <c:extLst>
            <c:ext xmlns:c16="http://schemas.microsoft.com/office/drawing/2014/chart" uri="{C3380CC4-5D6E-409C-BE32-E72D297353CC}">
              <c16:uniqueId val="{00000001-C0F0-406F-BED5-0F2E812AB5A5}"/>
            </c:ext>
          </c:extLst>
        </c:ser>
        <c:ser>
          <c:idx val="2"/>
          <c:order val="2"/>
          <c:spPr>
            <a:solidFill>
              <a:schemeClr val="accent6"/>
            </a:solidFill>
            <a:ln>
              <a:noFill/>
            </a:ln>
            <a:effectLst/>
          </c:spPr>
          <c:invertIfNegative val="0"/>
          <c:cat>
            <c:multiLvlStrRef>
              <c:f>[4]產品組合數字WP!$F$24:$I$25</c:f>
              <c:multiLvlStrCache>
                <c:ptCount val="4"/>
                <c:lvl>
                  <c:pt idx="0">
                    <c:v>金額</c:v>
                  </c:pt>
                  <c:pt idx="1">
                    <c:v>佔比</c:v>
                  </c:pt>
                  <c:pt idx="2">
                    <c:v>金額</c:v>
                  </c:pt>
                  <c:pt idx="3">
                    <c:v>佔比</c:v>
                  </c:pt>
                </c:lvl>
                <c:lvl>
                  <c:pt idx="0">
                    <c:v>112Q3</c:v>
                  </c:pt>
                  <c:pt idx="2">
                    <c:v>112Q4</c:v>
                  </c:pt>
                </c:lvl>
              </c:multiLvlStrCache>
            </c:multiLvlStrRef>
          </c:cat>
          <c:val>
            <c:numRef>
              <c:f>[4]產品組合數字WP!$F$26:$I$26</c:f>
              <c:numCache>
                <c:formatCode>General</c:formatCode>
                <c:ptCount val="4"/>
                <c:pt idx="0">
                  <c:v>230420130</c:v>
                </c:pt>
                <c:pt idx="1">
                  <c:v>93.835275894573385</c:v>
                </c:pt>
                <c:pt idx="2">
                  <c:v>221739951</c:v>
                </c:pt>
                <c:pt idx="3">
                  <c:v>90.890467104921356</c:v>
                </c:pt>
              </c:numCache>
            </c:numRef>
          </c:val>
          <c:extLst>
            <c:ext xmlns:c16="http://schemas.microsoft.com/office/drawing/2014/chart" uri="{C3380CC4-5D6E-409C-BE32-E72D297353CC}">
              <c16:uniqueId val="{00000002-C0F0-406F-BED5-0F2E812AB5A5}"/>
            </c:ext>
          </c:extLst>
        </c:ser>
        <c:ser>
          <c:idx val="3"/>
          <c:order val="3"/>
          <c:spPr>
            <a:solidFill>
              <a:schemeClr val="accent2">
                <a:lumMod val="60000"/>
              </a:schemeClr>
            </a:solidFill>
            <a:ln>
              <a:noFill/>
            </a:ln>
            <a:effectLst/>
          </c:spPr>
          <c:invertIfNegative val="0"/>
          <c:cat>
            <c:multiLvlStrRef>
              <c:f>[4]產品組合數字WP!$F$24:$I$25</c:f>
              <c:multiLvlStrCache>
                <c:ptCount val="4"/>
                <c:lvl>
                  <c:pt idx="0">
                    <c:v>金額</c:v>
                  </c:pt>
                  <c:pt idx="1">
                    <c:v>佔比</c:v>
                  </c:pt>
                  <c:pt idx="2">
                    <c:v>金額</c:v>
                  </c:pt>
                  <c:pt idx="3">
                    <c:v>佔比</c:v>
                  </c:pt>
                </c:lvl>
                <c:lvl>
                  <c:pt idx="0">
                    <c:v>112Q3</c:v>
                  </c:pt>
                  <c:pt idx="2">
                    <c:v>112Q4</c:v>
                  </c:pt>
                </c:lvl>
              </c:multiLvlStrCache>
            </c:multiLvlStrRef>
          </c:cat>
          <c:val>
            <c:numRef>
              <c:f>[4]產品組合數字WP!$F$27:$I$27</c:f>
              <c:numCache>
                <c:formatCode>General</c:formatCode>
                <c:ptCount val="4"/>
                <c:pt idx="0">
                  <c:v>15137980</c:v>
                </c:pt>
                <c:pt idx="1">
                  <c:v>6.1647241054266138</c:v>
                </c:pt>
                <c:pt idx="2">
                  <c:v>22223974</c:v>
                </c:pt>
                <c:pt idx="3">
                  <c:v>9.1095328950786474</c:v>
                </c:pt>
              </c:numCache>
            </c:numRef>
          </c:val>
          <c:extLst>
            <c:ext xmlns:c16="http://schemas.microsoft.com/office/drawing/2014/chart" uri="{C3380CC4-5D6E-409C-BE32-E72D297353CC}">
              <c16:uniqueId val="{00000003-C0F0-406F-BED5-0F2E812AB5A5}"/>
            </c:ext>
          </c:extLst>
        </c:ser>
        <c:ser>
          <c:idx val="4"/>
          <c:order val="4"/>
          <c:spPr>
            <a:solidFill>
              <a:schemeClr val="accent4">
                <a:lumMod val="60000"/>
              </a:schemeClr>
            </a:solidFill>
            <a:ln>
              <a:noFill/>
            </a:ln>
            <a:effectLst/>
          </c:spPr>
          <c:invertIfNegative val="0"/>
          <c:cat>
            <c:multiLvlStrRef>
              <c:f>[4]產品組合數字WP!$F$24:$I$25</c:f>
              <c:multiLvlStrCache>
                <c:ptCount val="4"/>
                <c:lvl>
                  <c:pt idx="0">
                    <c:v>金額</c:v>
                  </c:pt>
                  <c:pt idx="1">
                    <c:v>佔比</c:v>
                  </c:pt>
                  <c:pt idx="2">
                    <c:v>金額</c:v>
                  </c:pt>
                  <c:pt idx="3">
                    <c:v>佔比</c:v>
                  </c:pt>
                </c:lvl>
                <c:lvl>
                  <c:pt idx="0">
                    <c:v>112Q3</c:v>
                  </c:pt>
                  <c:pt idx="2">
                    <c:v>112Q4</c:v>
                  </c:pt>
                </c:lvl>
              </c:multiLvlStrCache>
            </c:multiLvlStrRef>
          </c:cat>
          <c:val>
            <c:numRef>
              <c:f>[4]產品組合數字WP!$F$28:$I$28</c:f>
              <c:numCache>
                <c:formatCode>General</c:formatCode>
                <c:ptCount val="4"/>
                <c:pt idx="0">
                  <c:v>245558110</c:v>
                </c:pt>
                <c:pt idx="1">
                  <c:v>100</c:v>
                </c:pt>
                <c:pt idx="2">
                  <c:v>243963925</c:v>
                </c:pt>
                <c:pt idx="3">
                  <c:v>100</c:v>
                </c:pt>
              </c:numCache>
            </c:numRef>
          </c:val>
          <c:extLst>
            <c:ext xmlns:c16="http://schemas.microsoft.com/office/drawing/2014/chart" uri="{C3380CC4-5D6E-409C-BE32-E72D297353CC}">
              <c16:uniqueId val="{00000004-C0F0-406F-BED5-0F2E812AB5A5}"/>
            </c:ext>
          </c:extLst>
        </c:ser>
        <c:dLbls>
          <c:showLegendKey val="0"/>
          <c:showVal val="0"/>
          <c:showCatName val="0"/>
          <c:showSerName val="0"/>
          <c:showPercent val="0"/>
          <c:showBubbleSize val="0"/>
        </c:dLbls>
        <c:gapWidth val="150"/>
        <c:overlap val="100"/>
        <c:axId val="1583304096"/>
        <c:axId val="1583321568"/>
      </c:barChart>
      <c:catAx>
        <c:axId val="158330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1583321568"/>
        <c:crosses val="autoZero"/>
        <c:auto val="1"/>
        <c:lblAlgn val="ctr"/>
        <c:lblOffset val="100"/>
        <c:noMultiLvlLbl val="0"/>
      </c:catAx>
      <c:valAx>
        <c:axId val="1583321568"/>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crossAx val="1583304096"/>
        <c:crosses val="autoZero"/>
        <c:crossBetween val="between"/>
        <c:majorUnit val="20"/>
      </c:valAx>
      <c:spPr>
        <a:noFill/>
        <a:ln>
          <a:noFill/>
        </a:ln>
        <a:effectLst/>
      </c:spPr>
    </c:plotArea>
    <c:legend>
      <c:legendPos val="b"/>
      <c:legendEntry>
        <c:idx val="2"/>
        <c:delete val="1"/>
      </c:legendEntry>
      <c:legendEntry>
        <c:idx val="3"/>
        <c:delete val="1"/>
      </c:legendEntry>
      <c:legendEntry>
        <c:idx val="4"/>
        <c:delete val="1"/>
      </c:legendEntry>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no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2"/>
            <a:ext cx="2945659" cy="49805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2"/>
            <a:ext cx="2945659" cy="498055"/>
          </a:xfrm>
          <a:prstGeom prst="rect">
            <a:avLst/>
          </a:prstGeom>
        </p:spPr>
        <p:txBody>
          <a:bodyPr vert="horz" lIns="91440" tIns="45720" rIns="91440" bIns="45720" rtlCol="0"/>
          <a:lstStyle>
            <a:lvl1pPr algn="r">
              <a:defRPr sz="1200"/>
            </a:lvl1pPr>
          </a:lstStyle>
          <a:p>
            <a:fld id="{AF28D4B1-5A05-483A-8917-66555D523F29}" type="datetimeFigureOut">
              <a:rPr lang="zh-TW" altLang="en-US" smtClean="0"/>
              <a:t>2024/3/18</a:t>
            </a:fld>
            <a:endParaRPr lang="zh-TW" altLang="en-US"/>
          </a:p>
        </p:txBody>
      </p:sp>
      <p:sp>
        <p:nvSpPr>
          <p:cNvPr id="4" name="頁尾版面配置區 3"/>
          <p:cNvSpPr>
            <a:spLocks noGrp="1"/>
          </p:cNvSpPr>
          <p:nvPr>
            <p:ph type="ftr" sz="quarter" idx="2"/>
          </p:nvPr>
        </p:nvSpPr>
        <p:spPr>
          <a:xfrm>
            <a:off x="0" y="9428585"/>
            <a:ext cx="2945659" cy="49805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5"/>
            <a:ext cx="2945659" cy="498054"/>
          </a:xfrm>
          <a:prstGeom prst="rect">
            <a:avLst/>
          </a:prstGeom>
        </p:spPr>
        <p:txBody>
          <a:bodyPr vert="horz" lIns="91440" tIns="45720" rIns="91440" bIns="45720" rtlCol="0" anchor="b"/>
          <a:lstStyle>
            <a:lvl1pPr algn="r">
              <a:defRPr sz="1200"/>
            </a:lvl1pPr>
          </a:lstStyle>
          <a:p>
            <a:fld id="{1CAE7232-2257-42B1-A7C1-A49ED3F61384}" type="slidenum">
              <a:rPr lang="zh-TW" altLang="en-US" smtClean="0"/>
              <a:t>‹#›</a:t>
            </a:fld>
            <a:endParaRPr lang="zh-TW" altLang="en-US"/>
          </a:p>
        </p:txBody>
      </p:sp>
    </p:spTree>
    <p:extLst>
      <p:ext uri="{BB962C8B-B14F-4D97-AF65-F5344CB8AC3E}">
        <p14:creationId xmlns:p14="http://schemas.microsoft.com/office/powerpoint/2010/main" val="14934023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2727358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1985198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0644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8308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2053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23165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82378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172623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290258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21605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376028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1089158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3378868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332055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118890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CF663079-1D75-4803-AD1C-36EC389A18B4}" type="datetimeFigureOut">
              <a:rPr lang="zh-TW" altLang="en-US" smtClean="0"/>
              <a:t>2024/3/18</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386078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663079-1D75-4803-AD1C-36EC389A18B4}" type="datetimeFigureOut">
              <a:rPr lang="zh-TW" altLang="en-US" smtClean="0"/>
              <a:t>2024/3/18</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75AD83E-667C-4C75-98DF-3121DF4594A8}" type="slidenum">
              <a:rPr lang="zh-TW" altLang="en-US" smtClean="0"/>
              <a:t>‹#›</a:t>
            </a:fld>
            <a:endParaRPr lang="zh-TW" altLang="en-US"/>
          </a:p>
        </p:txBody>
      </p:sp>
    </p:spTree>
    <p:extLst>
      <p:ext uri="{BB962C8B-B14F-4D97-AF65-F5344CB8AC3E}">
        <p14:creationId xmlns:p14="http://schemas.microsoft.com/office/powerpoint/2010/main" val="21207332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2749550" y="2691766"/>
            <a:ext cx="6692900" cy="1524633"/>
          </a:xfrm>
        </p:spPr>
        <p:txBody>
          <a:bodyPr anchor="ctr">
            <a:normAutofit/>
          </a:bodyPr>
          <a:lstStyle/>
          <a:p>
            <a:pPr algn="ctr">
              <a:lnSpc>
                <a:spcPts val="2600"/>
              </a:lnSpc>
              <a:spcAft>
                <a:spcPts val="0"/>
              </a:spcAft>
            </a:pPr>
            <a:r>
              <a:rPr lang="en-US" altLang="zh-TW" sz="4400" b="1" kern="100" dirty="0" smtClean="0">
                <a:solidFill>
                  <a:srgbClr val="262B3A"/>
                </a:solidFill>
                <a:ea typeface="微軟正黑體" panose="020B0604030504040204" pitchFamily="34" charset="-120"/>
                <a:cs typeface="Arial" panose="020B0604020202020204" pitchFamily="34" charset="0"/>
              </a:rPr>
              <a:t>112</a:t>
            </a:r>
            <a:r>
              <a:rPr lang="zh-TW" altLang="en-US" sz="4400" b="1" kern="100" dirty="0" smtClean="0">
                <a:solidFill>
                  <a:srgbClr val="262B3A"/>
                </a:solidFill>
                <a:ea typeface="微軟正黑體" panose="020B0604030504040204" pitchFamily="34" charset="-120"/>
                <a:cs typeface="Arial" panose="020B0604020202020204" pitchFamily="34" charset="0"/>
              </a:rPr>
              <a:t>年第</a:t>
            </a:r>
            <a:r>
              <a:rPr lang="en-US" altLang="zh-TW" sz="4400" b="1" kern="100" dirty="0" smtClean="0">
                <a:solidFill>
                  <a:srgbClr val="262B3A"/>
                </a:solidFill>
                <a:ea typeface="微軟正黑體" panose="020B0604030504040204" pitchFamily="34" charset="-120"/>
                <a:cs typeface="Arial" panose="020B0604020202020204" pitchFamily="34" charset="0"/>
              </a:rPr>
              <a:t>4</a:t>
            </a:r>
            <a:r>
              <a:rPr lang="zh-TW" altLang="en-US" sz="4400" b="1" kern="100" dirty="0" smtClean="0">
                <a:solidFill>
                  <a:srgbClr val="262B3A"/>
                </a:solidFill>
                <a:ea typeface="微軟正黑體" panose="020B0604030504040204" pitchFamily="34" charset="-120"/>
                <a:cs typeface="Arial" panose="020B0604020202020204" pitchFamily="34" charset="0"/>
              </a:rPr>
              <a:t>季</a:t>
            </a:r>
            <a:r>
              <a:rPr lang="zh-TW" altLang="zh-TW" sz="4400" b="1" kern="100" dirty="0" smtClean="0">
                <a:solidFill>
                  <a:srgbClr val="262B3A"/>
                </a:solidFill>
                <a:ea typeface="微軟正黑體" panose="020B0604030504040204" pitchFamily="34" charset="-120"/>
                <a:cs typeface="Arial" panose="020B0604020202020204" pitchFamily="34" charset="0"/>
              </a:rPr>
              <a:t>法人</a:t>
            </a:r>
            <a:r>
              <a:rPr lang="zh-TW" altLang="zh-TW" sz="4400" b="1" kern="100" dirty="0">
                <a:solidFill>
                  <a:srgbClr val="262B3A"/>
                </a:solidFill>
                <a:ea typeface="微軟正黑體" panose="020B0604030504040204" pitchFamily="34" charset="-120"/>
                <a:cs typeface="Arial" panose="020B0604020202020204" pitchFamily="34" charset="0"/>
              </a:rPr>
              <a:t>說明會</a:t>
            </a:r>
            <a:endParaRPr lang="zh-TW" altLang="en-US" sz="4400" b="1" dirty="0">
              <a:solidFill>
                <a:srgbClr val="262B3A"/>
              </a:solidFill>
            </a:endParaRPr>
          </a:p>
        </p:txBody>
      </p:sp>
      <p:sp>
        <p:nvSpPr>
          <p:cNvPr id="3" name="副標題 2"/>
          <p:cNvSpPr>
            <a:spLocks noGrp="1"/>
          </p:cNvSpPr>
          <p:nvPr>
            <p:ph type="subTitle" idx="1"/>
          </p:nvPr>
        </p:nvSpPr>
        <p:spPr>
          <a:xfrm>
            <a:off x="3846599" y="4999608"/>
            <a:ext cx="4498803" cy="728132"/>
          </a:xfrm>
        </p:spPr>
        <p:txBody>
          <a:bodyPr anchor="ctr">
            <a:normAutofit/>
          </a:bodyPr>
          <a:lstStyle/>
          <a:p>
            <a:pPr algn="l"/>
            <a:endParaRPr lang="en-US" altLang="zh-TW" kern="100" dirty="0" smtClean="0">
              <a:solidFill>
                <a:srgbClr val="0070C0"/>
              </a:solidFill>
              <a:latin typeface="微軟正黑體" panose="020B0604030504040204" pitchFamily="34" charset="-120"/>
              <a:cs typeface="Times New Roman" panose="02020603050405020304" pitchFamily="18" charset="0"/>
            </a:endParaRPr>
          </a:p>
          <a:p>
            <a:pPr algn="ctr">
              <a:lnSpc>
                <a:spcPts val="2600"/>
              </a:lnSpc>
              <a:spcBef>
                <a:spcPct val="0"/>
              </a:spcBef>
            </a:pPr>
            <a:r>
              <a:rPr lang="en-US" altLang="zh-TW" sz="2800" kern="1000" spc="300" dirty="0" smtClean="0">
                <a:solidFill>
                  <a:srgbClr val="262B3A"/>
                </a:solidFill>
                <a:latin typeface="Arial" panose="020B0604020202020204" pitchFamily="34" charset="0"/>
                <a:ea typeface="微軟正黑體" panose="020B0604030504040204" pitchFamily="34" charset="-120"/>
                <a:cs typeface="Arial" panose="020B0604020202020204" pitchFamily="34" charset="0"/>
              </a:rPr>
              <a:t>2024/03/21</a:t>
            </a:r>
            <a:endParaRPr lang="zh-TW" altLang="en-US" sz="2800" kern="1000" spc="300" dirty="0">
              <a:solidFill>
                <a:srgbClr val="262B3A"/>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2770" y="1169073"/>
            <a:ext cx="5286460" cy="786902"/>
          </a:xfrm>
          <a:prstGeom prst="rect">
            <a:avLst/>
          </a:prstGeom>
        </p:spPr>
      </p:pic>
    </p:spTree>
    <p:extLst>
      <p:ext uri="{BB962C8B-B14F-4D97-AF65-F5344CB8AC3E}">
        <p14:creationId xmlns:p14="http://schemas.microsoft.com/office/powerpoint/2010/main" val="1700886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4603033" y="6350000"/>
            <a:ext cx="3686952" cy="276999"/>
          </a:xfrm>
          <a:prstGeom prst="rect">
            <a:avLst/>
          </a:prstGeom>
        </p:spPr>
        <p:txBody>
          <a:bodyPr wrap="square">
            <a:spAutoFit/>
          </a:bodyPr>
          <a:lstStyle/>
          <a:p>
            <a:pPr algn="ct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Copyright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err="1">
                <a:solidFill>
                  <a:schemeClr val="tx1">
                    <a:lumMod val="50000"/>
                    <a:lumOff val="50000"/>
                  </a:schemeClr>
                </a:solidFill>
                <a:latin typeface="Candara" panose="020E0502030303020204" pitchFamily="34" charset="0"/>
                <a:cs typeface="Arial" panose="020B0604020202020204" pitchFamily="34" charset="0"/>
              </a:rPr>
              <a:t>eGalax_eMPIA</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2024,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All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Rights</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Reserved</a:t>
            </a:r>
            <a:endParaRPr lang="zh-TW" altLang="en-US" sz="1200" dirty="0">
              <a:solidFill>
                <a:schemeClr val="tx1">
                  <a:lumMod val="50000"/>
                  <a:lumOff val="50000"/>
                </a:schemeClr>
              </a:solidFill>
              <a:latin typeface="Candara" panose="020E0502030303020204" pitchFamily="34" charset="0"/>
              <a:cs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1793888696"/>
              </p:ext>
            </p:extLst>
          </p:nvPr>
        </p:nvGraphicFramePr>
        <p:xfrm>
          <a:off x="1500997" y="733244"/>
          <a:ext cx="9351033" cy="5210360"/>
        </p:xfrm>
        <a:graphic>
          <a:graphicData uri="http://schemas.openxmlformats.org/drawingml/2006/table">
            <a:tbl>
              <a:tblPr/>
              <a:tblGrid>
                <a:gridCol w="4228664">
                  <a:extLst>
                    <a:ext uri="{9D8B030D-6E8A-4147-A177-3AD203B41FA5}">
                      <a16:colId xmlns:a16="http://schemas.microsoft.com/office/drawing/2014/main" val="2827258924"/>
                    </a:ext>
                  </a:extLst>
                </a:gridCol>
                <a:gridCol w="1439060">
                  <a:extLst>
                    <a:ext uri="{9D8B030D-6E8A-4147-A177-3AD203B41FA5}">
                      <a16:colId xmlns:a16="http://schemas.microsoft.com/office/drawing/2014/main" val="2878806367"/>
                    </a:ext>
                  </a:extLst>
                </a:gridCol>
                <a:gridCol w="428292">
                  <a:extLst>
                    <a:ext uri="{9D8B030D-6E8A-4147-A177-3AD203B41FA5}">
                      <a16:colId xmlns:a16="http://schemas.microsoft.com/office/drawing/2014/main" val="3493890413"/>
                    </a:ext>
                  </a:extLst>
                </a:gridCol>
                <a:gridCol w="1439060">
                  <a:extLst>
                    <a:ext uri="{9D8B030D-6E8A-4147-A177-3AD203B41FA5}">
                      <a16:colId xmlns:a16="http://schemas.microsoft.com/office/drawing/2014/main" val="359949570"/>
                    </a:ext>
                  </a:extLst>
                </a:gridCol>
                <a:gridCol w="428292">
                  <a:extLst>
                    <a:ext uri="{9D8B030D-6E8A-4147-A177-3AD203B41FA5}">
                      <a16:colId xmlns:a16="http://schemas.microsoft.com/office/drawing/2014/main" val="1407884228"/>
                    </a:ext>
                  </a:extLst>
                </a:gridCol>
                <a:gridCol w="1387665">
                  <a:extLst>
                    <a:ext uri="{9D8B030D-6E8A-4147-A177-3AD203B41FA5}">
                      <a16:colId xmlns:a16="http://schemas.microsoft.com/office/drawing/2014/main" val="3914932261"/>
                    </a:ext>
                  </a:extLst>
                </a:gridCol>
              </a:tblGrid>
              <a:tr h="605854">
                <a:tc>
                  <a:txBody>
                    <a:bodyPr/>
                    <a:lstStyle/>
                    <a:p>
                      <a:pPr algn="l" fontAlgn="ctr"/>
                      <a:r>
                        <a:rPr lang="zh-TW" altLang="en-US" sz="2000" b="0" i="0" u="none" strike="noStrike" dirty="0">
                          <a:solidFill>
                            <a:srgbClr val="000000"/>
                          </a:solidFill>
                          <a:effectLst/>
                          <a:latin typeface="標楷體" panose="03000509000000000000" pitchFamily="65" charset="-120"/>
                          <a:ea typeface="標楷體" panose="03000509000000000000" pitchFamily="65" charset="-120"/>
                        </a:rPr>
                        <a:t>重要合併資產負債項目</a:t>
                      </a:r>
                    </a:p>
                  </a:txBody>
                  <a:tcPr marL="9525" marR="9525" marT="9525" marB="0" anchor="ctr">
                    <a:lnL>
                      <a:noFill/>
                    </a:lnL>
                    <a:lnR>
                      <a:noFill/>
                    </a:lnR>
                    <a:lnT>
                      <a:noFill/>
                    </a:lnT>
                    <a:lnB>
                      <a:noFill/>
                    </a:lnB>
                  </a:tcPr>
                </a:tc>
                <a:tc>
                  <a:txBody>
                    <a:bodyPr/>
                    <a:lstStyle/>
                    <a:p>
                      <a:pPr algn="l" fontAlgn="ct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200" b="0" i="0" u="none" strike="noStrike">
                        <a:solidFill>
                          <a:srgbClr val="000000"/>
                        </a:solidFill>
                        <a:effectLst/>
                        <a:latin typeface="標楷體" panose="03000509000000000000" pitchFamily="65" charset="-120"/>
                        <a:ea typeface="標楷體" panose="03000509000000000000" pitchFamily="65" charset="-120"/>
                      </a:endParaRPr>
                    </a:p>
                  </a:txBody>
                  <a:tcPr marL="9525" marR="9525" marT="9525" marB="0" anchor="ctr">
                    <a:lnL>
                      <a:noFill/>
                    </a:lnL>
                    <a:lnR>
                      <a:noFill/>
                    </a:lnR>
                    <a:lnT>
                      <a:noFill/>
                    </a:lnT>
                    <a:lnB>
                      <a:noFill/>
                    </a:lnB>
                  </a:tcPr>
                </a:tc>
                <a:extLst>
                  <a:ext uri="{0D108BD9-81ED-4DB2-BD59-A6C34878D82A}">
                    <a16:rowId xmlns:a16="http://schemas.microsoft.com/office/drawing/2014/main" val="200300756"/>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單位：新台幣仟元</a:t>
                      </a:r>
                    </a:p>
                  </a:txBody>
                  <a:tcPr marL="9525" marR="9525" marT="9525" marB="0" anchor="ctr">
                    <a:lnL>
                      <a:noFill/>
                    </a:lnL>
                    <a:lnR>
                      <a:noFill/>
                    </a:lnR>
                    <a:lnT>
                      <a:noFill/>
                    </a:lnT>
                    <a:lnB>
                      <a:noFill/>
                    </a:lnB>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112.12.31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112.09.30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111.12.31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6883023"/>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現金及約當現金 </a:t>
                      </a: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463,414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399,662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521,000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4353201"/>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透過損益按公允價值衝量之金融資產</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流動</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49,199 </a:t>
                      </a:r>
                    </a:p>
                  </a:txBody>
                  <a:tcPr marL="9525" marR="9525" marT="9525"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47,297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198,440 </a:t>
                      </a:r>
                    </a:p>
                  </a:txBody>
                  <a:tcPr marL="9525" marR="9525" marT="9525" marB="0" anchor="ctr">
                    <a:lnL>
                      <a:noFill/>
                    </a:lnL>
                    <a:lnR>
                      <a:noFill/>
                    </a:lnR>
                    <a:lnT>
                      <a:noFill/>
                    </a:lnT>
                    <a:lnB>
                      <a:noFill/>
                    </a:lnB>
                  </a:tcPr>
                </a:tc>
                <a:extLst>
                  <a:ext uri="{0D108BD9-81ED-4DB2-BD59-A6C34878D82A}">
                    <a16:rowId xmlns:a16="http://schemas.microsoft.com/office/drawing/2014/main" val="3538748212"/>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應收帳款淨額（含關係人）</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147,252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149,490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134,605 </a:t>
                      </a:r>
                    </a:p>
                  </a:txBody>
                  <a:tcPr marL="9525" marR="9525" marT="9525" marB="0" anchor="ctr">
                    <a:lnL>
                      <a:noFill/>
                    </a:lnL>
                    <a:lnR>
                      <a:noFill/>
                    </a:lnR>
                    <a:lnT>
                      <a:noFill/>
                    </a:lnT>
                    <a:lnB>
                      <a:noFill/>
                    </a:lnB>
                  </a:tcPr>
                </a:tc>
                <a:extLst>
                  <a:ext uri="{0D108BD9-81ED-4DB2-BD59-A6C34878D82A}">
                    <a16:rowId xmlns:a16="http://schemas.microsoft.com/office/drawing/2014/main" val="2941049723"/>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存貨淨額 </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630,934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802,155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716,524 </a:t>
                      </a:r>
                    </a:p>
                  </a:txBody>
                  <a:tcPr marL="9525" marR="9525" marT="9525" marB="0" anchor="ctr">
                    <a:lnL>
                      <a:noFill/>
                    </a:lnL>
                    <a:lnR>
                      <a:noFill/>
                    </a:lnR>
                    <a:lnT>
                      <a:noFill/>
                    </a:lnT>
                    <a:lnB>
                      <a:noFill/>
                    </a:lnB>
                  </a:tcPr>
                </a:tc>
                <a:extLst>
                  <a:ext uri="{0D108BD9-81ED-4DB2-BD59-A6C34878D82A}">
                    <a16:rowId xmlns:a16="http://schemas.microsoft.com/office/drawing/2014/main" val="2995607398"/>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流動資產合計</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1,308,214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1,431,536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1,596,306 </a:t>
                      </a:r>
                    </a:p>
                  </a:txBody>
                  <a:tcPr marL="9525" marR="9525" marT="9525" marB="0" anchor="ctr">
                    <a:lnL>
                      <a:noFill/>
                    </a:lnL>
                    <a:lnR>
                      <a:noFill/>
                    </a:lnR>
                    <a:lnT>
                      <a:noFill/>
                    </a:lnT>
                    <a:lnB>
                      <a:noFill/>
                    </a:lnB>
                  </a:tcPr>
                </a:tc>
                <a:extLst>
                  <a:ext uri="{0D108BD9-81ED-4DB2-BD59-A6C34878D82A}">
                    <a16:rowId xmlns:a16="http://schemas.microsoft.com/office/drawing/2014/main" val="2503369747"/>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非流動資產合計</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137,899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203,989 </a:t>
                      </a:r>
                    </a:p>
                  </a:txBody>
                  <a:tcPr marL="9525" marR="9525" marT="9525"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161,405 </a:t>
                      </a:r>
                    </a:p>
                  </a:txBody>
                  <a:tcPr marL="9525" marR="9525" marT="9525" marB="0" anchor="ctr">
                    <a:lnL>
                      <a:noFill/>
                    </a:lnL>
                    <a:lnR>
                      <a:noFill/>
                    </a:lnR>
                    <a:lnT>
                      <a:noFill/>
                    </a:lnT>
                    <a:lnB>
                      <a:noFill/>
                    </a:lnB>
                  </a:tcPr>
                </a:tc>
                <a:extLst>
                  <a:ext uri="{0D108BD9-81ED-4DB2-BD59-A6C34878D82A}">
                    <a16:rowId xmlns:a16="http://schemas.microsoft.com/office/drawing/2014/main" val="3022701503"/>
                  </a:ext>
                </a:extLst>
              </a:tr>
              <a:tr h="398133">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資產總計</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1,446,113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1,635,525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1,757,711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140335"/>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應付帳款 </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114,263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120,282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129,662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58724826"/>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其他應付款</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93,638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106,461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182,449 </a:t>
                      </a:r>
                    </a:p>
                  </a:txBody>
                  <a:tcPr marL="9525" marR="9525" marT="9525" marB="0" anchor="ctr">
                    <a:lnL>
                      <a:noFill/>
                    </a:lnL>
                    <a:lnR>
                      <a:noFill/>
                    </a:lnR>
                    <a:lnT>
                      <a:noFill/>
                    </a:lnT>
                    <a:lnB>
                      <a:noFill/>
                    </a:lnB>
                  </a:tcPr>
                </a:tc>
                <a:extLst>
                  <a:ext uri="{0D108BD9-81ED-4DB2-BD59-A6C34878D82A}">
                    <a16:rowId xmlns:a16="http://schemas.microsoft.com/office/drawing/2014/main" val="446453802"/>
                  </a:ext>
                </a:extLst>
              </a:tr>
              <a:tr h="380824">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負債總計 </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294,623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403,277 </a:t>
                      </a: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365,924 </a:t>
                      </a:r>
                    </a:p>
                  </a:txBody>
                  <a:tcPr marL="9525" marR="9525" marT="9525" marB="0" anchor="ctr">
                    <a:lnL>
                      <a:noFill/>
                    </a:lnL>
                    <a:lnR>
                      <a:noFill/>
                    </a:lnR>
                    <a:lnT>
                      <a:noFill/>
                    </a:lnT>
                    <a:lnB>
                      <a:noFill/>
                    </a:lnB>
                  </a:tcPr>
                </a:tc>
                <a:extLst>
                  <a:ext uri="{0D108BD9-81ED-4DB2-BD59-A6C34878D82A}">
                    <a16:rowId xmlns:a16="http://schemas.microsoft.com/office/drawing/2014/main" val="1703862582"/>
                  </a:ext>
                </a:extLst>
              </a:tr>
              <a:tr h="398133">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權益總計 </a:t>
                      </a: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1,151,490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1,232,248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1,391,787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0668070"/>
                  </a:ext>
                </a:extLst>
              </a:tr>
            </a:tbl>
          </a:graphicData>
        </a:graphic>
      </p:graphicFrame>
    </p:spTree>
    <p:extLst>
      <p:ext uri="{BB962C8B-B14F-4D97-AF65-F5344CB8AC3E}">
        <p14:creationId xmlns:p14="http://schemas.microsoft.com/office/powerpoint/2010/main" val="4230943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738550" y="3932513"/>
            <a:ext cx="10714899" cy="1261884"/>
          </a:xfrm>
          <a:prstGeom prst="rect">
            <a:avLst/>
          </a:prstGeom>
        </p:spPr>
        <p:txBody>
          <a:bodyPr wrap="square">
            <a:spAutoFit/>
          </a:bodyPr>
          <a:lstStyle/>
          <a:p>
            <a:pPr algn="ctr">
              <a:spcAft>
                <a:spcPts val="0"/>
              </a:spcAft>
            </a:pPr>
            <a:r>
              <a:rPr lang="zh-TW" altLang="en-US" sz="4800" kern="0" dirty="0" smtClean="0">
                <a:solidFill>
                  <a:srgbClr val="273241"/>
                </a:solidFill>
                <a:latin typeface="Times New Roman" panose="02020603050405020304" pitchFamily="18" charset="0"/>
                <a:cs typeface="微軟正黑體" panose="020B0604030504040204" pitchFamily="34" charset="-120"/>
              </a:rPr>
              <a:t>感謝</a:t>
            </a:r>
            <a:r>
              <a:rPr lang="zh-TW" altLang="en-US" sz="4800" kern="0" dirty="0">
                <a:solidFill>
                  <a:srgbClr val="273241"/>
                </a:solidFill>
                <a:latin typeface="Times New Roman" panose="02020603050405020304" pitchFamily="18" charset="0"/>
                <a:cs typeface="微軟正黑體" panose="020B0604030504040204" pitchFamily="34" charset="-120"/>
              </a:rPr>
              <a:t>聆聽</a:t>
            </a:r>
          </a:p>
          <a:p>
            <a:pPr algn="ctr">
              <a:spcAft>
                <a:spcPts val="0"/>
              </a:spcAft>
            </a:pPr>
            <a:endParaRPr lang="zh-TW" altLang="en-US" sz="2800" kern="0" dirty="0">
              <a:solidFill>
                <a:srgbClr val="273241"/>
              </a:solidFill>
              <a:latin typeface="Times New Roman" panose="02020603050405020304" pitchFamily="18" charset="0"/>
              <a:cs typeface="微軟正黑體" panose="020B0604030504040204" pitchFamily="34" charset="-120"/>
            </a:endParaRPr>
          </a:p>
        </p:txBody>
      </p:sp>
      <p:sp>
        <p:nvSpPr>
          <p:cNvPr id="4" name="文字方塊 3"/>
          <p:cNvSpPr txBox="1"/>
          <p:nvPr/>
        </p:nvSpPr>
        <p:spPr>
          <a:xfrm>
            <a:off x="3720352" y="1822079"/>
            <a:ext cx="4613275" cy="1569660"/>
          </a:xfrm>
          <a:prstGeom prst="rect">
            <a:avLst/>
          </a:prstGeom>
          <a:noFill/>
        </p:spPr>
        <p:txBody>
          <a:bodyPr wrap="square" rtlCol="0" anchor="ctr">
            <a:spAutoFit/>
          </a:bodyPr>
          <a:lstStyle/>
          <a:p>
            <a:pPr algn="ctr"/>
            <a:r>
              <a:rPr lang="en-US" altLang="zh-TW" sz="4800" b="1" kern="100" dirty="0" smtClean="0">
                <a:solidFill>
                  <a:srgbClr val="273241"/>
                </a:solidFill>
                <a:latin typeface="Times New Roman" panose="02020603050405020304" pitchFamily="18" charset="0"/>
              </a:rPr>
              <a:t>Q&amp;A</a:t>
            </a:r>
            <a:endParaRPr lang="zh-TW" altLang="zh-TW" sz="4800" b="1" kern="100" dirty="0">
              <a:solidFill>
                <a:srgbClr val="273241"/>
              </a:solidFill>
              <a:latin typeface="Times New Roman" panose="02020603050405020304" pitchFamily="18" charset="0"/>
            </a:endParaRPr>
          </a:p>
          <a:p>
            <a:pPr algn="just"/>
            <a:endParaRPr lang="zh-TW" altLang="en-US" sz="4800" dirty="0"/>
          </a:p>
        </p:txBody>
      </p:sp>
    </p:spTree>
    <p:extLst>
      <p:ext uri="{BB962C8B-B14F-4D97-AF65-F5344CB8AC3E}">
        <p14:creationId xmlns:p14="http://schemas.microsoft.com/office/powerpoint/2010/main" val="1088032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738551" y="2222141"/>
            <a:ext cx="10714899" cy="2677656"/>
          </a:xfrm>
          <a:prstGeom prst="rect">
            <a:avLst/>
          </a:prstGeom>
        </p:spPr>
        <p:txBody>
          <a:bodyPr wrap="square">
            <a:spAutoFit/>
          </a:bodyPr>
          <a:lstStyle/>
          <a:p>
            <a:pPr algn="just">
              <a:lnSpc>
                <a:spcPct val="150000"/>
              </a:lnSpc>
              <a:spcAft>
                <a:spcPts val="0"/>
              </a:spcAft>
            </a:pPr>
            <a:r>
              <a:rPr lang="zh-TW" altLang="en-US" sz="2800" kern="0" dirty="0">
                <a:solidFill>
                  <a:srgbClr val="273241"/>
                </a:solidFill>
                <a:latin typeface="Times New Roman" panose="02020603050405020304" pitchFamily="18" charset="0"/>
                <a:cs typeface="微軟正黑體" panose="020B0604030504040204" pitchFamily="34" charset="-120"/>
              </a:rPr>
              <a:t>本次法說會所提供之簡報內容涵蓋本公司的營運成果、財務狀況及相關未來前瞻性敘述。這些關於未來營運計畫、財務狀況或經營展望之敘述乃基於公司目前內部資訊及其他可得資料所做成，實際結果可能受未來前瞻性敘述本身的不確定性因素影響而有所差異。</a:t>
            </a:r>
            <a:endParaRPr lang="zh-TW" altLang="zh-TW" sz="1200" kern="100" dirty="0">
              <a:solidFill>
                <a:srgbClr val="273241"/>
              </a:solidFill>
              <a:latin typeface="Times New Roman" panose="02020603050405020304" pitchFamily="18" charset="0"/>
            </a:endParaRPr>
          </a:p>
        </p:txBody>
      </p:sp>
      <p:sp>
        <p:nvSpPr>
          <p:cNvPr id="6" name="矩形 5"/>
          <p:cNvSpPr/>
          <p:nvPr/>
        </p:nvSpPr>
        <p:spPr>
          <a:xfrm>
            <a:off x="4603032" y="6350000"/>
            <a:ext cx="3583435" cy="276999"/>
          </a:xfrm>
          <a:prstGeom prst="rect">
            <a:avLst/>
          </a:prstGeom>
        </p:spPr>
        <p:txBody>
          <a:bodyPr wrap="square">
            <a:spAutoFit/>
          </a:bodyPr>
          <a:lstStyle/>
          <a:p>
            <a:pPr algn="ct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Copyright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err="1">
                <a:solidFill>
                  <a:schemeClr val="tx1">
                    <a:lumMod val="50000"/>
                    <a:lumOff val="50000"/>
                  </a:schemeClr>
                </a:solidFill>
                <a:latin typeface="Candara" panose="020E0502030303020204" pitchFamily="34" charset="0"/>
                <a:cs typeface="Arial" panose="020B0604020202020204" pitchFamily="34" charset="0"/>
              </a:rPr>
              <a:t>eGalax_eMPIA</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2024,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All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Rights</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Reserved</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endParaRPr lang="zh-TW" altLang="en-US" sz="1200" dirty="0">
              <a:solidFill>
                <a:schemeClr val="tx1">
                  <a:lumMod val="50000"/>
                  <a:lumOff val="50000"/>
                </a:schemeClr>
              </a:solidFill>
              <a:latin typeface="Candara" panose="020E0502030303020204" pitchFamily="34" charset="0"/>
              <a:cs typeface="Arial" panose="020B0604020202020204" pitchFamily="34" charset="0"/>
            </a:endParaRPr>
          </a:p>
        </p:txBody>
      </p:sp>
      <p:sp>
        <p:nvSpPr>
          <p:cNvPr id="4" name="文字方塊 3"/>
          <p:cNvSpPr txBox="1"/>
          <p:nvPr/>
        </p:nvSpPr>
        <p:spPr>
          <a:xfrm>
            <a:off x="3789363" y="1071581"/>
            <a:ext cx="4613275" cy="1569660"/>
          </a:xfrm>
          <a:prstGeom prst="rect">
            <a:avLst/>
          </a:prstGeom>
          <a:noFill/>
        </p:spPr>
        <p:txBody>
          <a:bodyPr wrap="square" rtlCol="0" anchor="ctr">
            <a:spAutoFit/>
          </a:bodyPr>
          <a:lstStyle/>
          <a:p>
            <a:pPr algn="ctr"/>
            <a:r>
              <a:rPr lang="zh-TW" altLang="zh-TW" sz="4800" b="1" kern="0" dirty="0">
                <a:solidFill>
                  <a:srgbClr val="273241"/>
                </a:solidFill>
                <a:latin typeface="Times New Roman" panose="02020603050405020304" pitchFamily="18" charset="0"/>
                <a:ea typeface="微軟正黑體,Bold"/>
                <a:cs typeface="微軟正黑體,Bold"/>
              </a:rPr>
              <a:t>免責聲明</a:t>
            </a:r>
            <a:endParaRPr lang="zh-TW" altLang="zh-TW" sz="4800" kern="100" dirty="0">
              <a:solidFill>
                <a:srgbClr val="273241"/>
              </a:solidFill>
              <a:latin typeface="Times New Roman" panose="02020603050405020304" pitchFamily="18" charset="0"/>
            </a:endParaRPr>
          </a:p>
          <a:p>
            <a:pPr algn="just"/>
            <a:endParaRPr lang="zh-TW" altLang="en-US" sz="4800" dirty="0"/>
          </a:p>
        </p:txBody>
      </p:sp>
    </p:spTree>
    <p:extLst>
      <p:ext uri="{BB962C8B-B14F-4D97-AF65-F5344CB8AC3E}">
        <p14:creationId xmlns:p14="http://schemas.microsoft.com/office/powerpoint/2010/main" val="912109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738551" y="2222141"/>
            <a:ext cx="10714899" cy="2031325"/>
          </a:xfrm>
          <a:prstGeom prst="rect">
            <a:avLst/>
          </a:prstGeom>
        </p:spPr>
        <p:txBody>
          <a:bodyPr wrap="square">
            <a:spAutoFit/>
          </a:bodyPr>
          <a:lstStyle/>
          <a:p>
            <a:pPr algn="ctr">
              <a:lnSpc>
                <a:spcPct val="150000"/>
              </a:lnSpc>
            </a:pPr>
            <a:r>
              <a:rPr lang="zh-TW" altLang="zh-TW" sz="2800" kern="0" dirty="0" smtClean="0">
                <a:solidFill>
                  <a:srgbClr val="273241"/>
                </a:solidFill>
                <a:latin typeface="Times New Roman" panose="02020603050405020304" pitchFamily="18" charset="0"/>
                <a:ea typeface="微軟正黑體" panose="020B0604030504040204" pitchFamily="34" charset="-120"/>
                <a:cs typeface="微軟正黑體" panose="020B0604030504040204" pitchFamily="34" charset="-120"/>
              </a:rPr>
              <a:t>公司</a:t>
            </a:r>
            <a:r>
              <a:rPr lang="zh-TW" altLang="en-US" sz="2800" kern="0" dirty="0" smtClean="0">
                <a:solidFill>
                  <a:srgbClr val="273241"/>
                </a:solidFill>
                <a:latin typeface="Times New Roman" panose="02020603050405020304" pitchFamily="18" charset="0"/>
                <a:ea typeface="微軟正黑體" panose="020B0604030504040204" pitchFamily="34" charset="-120"/>
                <a:cs typeface="微軟正黑體" panose="020B0604030504040204" pitchFamily="34" charset="-120"/>
              </a:rPr>
              <a:t>簡介</a:t>
            </a:r>
            <a:endParaRPr lang="en-US" altLang="zh-TW" sz="2800" kern="0" dirty="0" smtClean="0">
              <a:solidFill>
                <a:srgbClr val="273241"/>
              </a:solidFill>
              <a:latin typeface="Times New Roman" panose="02020603050405020304" pitchFamily="18" charset="0"/>
              <a:ea typeface="微軟正黑體" panose="020B0604030504040204" pitchFamily="34" charset="-120"/>
              <a:cs typeface="微軟正黑體" panose="020B0604030504040204" pitchFamily="34" charset="-120"/>
            </a:endParaRPr>
          </a:p>
          <a:p>
            <a:pPr algn="ctr">
              <a:lnSpc>
                <a:spcPct val="150000"/>
              </a:lnSpc>
            </a:pPr>
            <a:r>
              <a:rPr lang="zh-TW" altLang="zh-TW" sz="2800" kern="0" dirty="0" smtClean="0">
                <a:solidFill>
                  <a:srgbClr val="273241"/>
                </a:solidFill>
                <a:latin typeface="Times New Roman" panose="02020603050405020304" pitchFamily="18" charset="0"/>
                <a:ea typeface="微軟正黑體" panose="020B0604030504040204" pitchFamily="34" charset="-120"/>
                <a:cs typeface="微軟正黑體" panose="020B0604030504040204" pitchFamily="34" charset="-120"/>
              </a:rPr>
              <a:t>營運</a:t>
            </a:r>
            <a:r>
              <a:rPr lang="zh-TW" altLang="en-US" sz="2800" kern="0" dirty="0" smtClean="0">
                <a:solidFill>
                  <a:srgbClr val="273241"/>
                </a:solidFill>
                <a:latin typeface="Times New Roman" panose="02020603050405020304" pitchFamily="18" charset="0"/>
                <a:cs typeface="微軟正黑體" panose="020B0604030504040204" pitchFamily="34" charset="-120"/>
              </a:rPr>
              <a:t>概況</a:t>
            </a:r>
            <a:endParaRPr lang="en-US" altLang="zh-TW" sz="2800" kern="0" dirty="0" smtClean="0">
              <a:solidFill>
                <a:srgbClr val="273241"/>
              </a:solidFill>
              <a:latin typeface="Times New Roman" panose="02020603050405020304" pitchFamily="18" charset="0"/>
              <a:cs typeface="微軟正黑體" panose="020B0604030504040204" pitchFamily="34" charset="-120"/>
            </a:endParaRPr>
          </a:p>
          <a:p>
            <a:pPr algn="ctr">
              <a:lnSpc>
                <a:spcPct val="150000"/>
              </a:lnSpc>
            </a:pPr>
            <a:r>
              <a:rPr lang="en-US" altLang="zh-TW" sz="2800" kern="0" dirty="0" smtClean="0">
                <a:solidFill>
                  <a:srgbClr val="273241"/>
                </a:solidFill>
                <a:latin typeface="Times New Roman" panose="02020603050405020304" pitchFamily="18" charset="0"/>
                <a:ea typeface="微軟正黑體" panose="020B0604030504040204" pitchFamily="34" charset="-120"/>
                <a:cs typeface="微軟正黑體" panose="020B0604030504040204" pitchFamily="34" charset="-120"/>
              </a:rPr>
              <a:t>Q</a:t>
            </a:r>
            <a:r>
              <a:rPr lang="zh-TW" altLang="en-US" sz="2800" kern="0" dirty="0" smtClean="0">
                <a:solidFill>
                  <a:srgbClr val="273241"/>
                </a:solidFill>
                <a:latin typeface="Times New Roman" panose="02020603050405020304" pitchFamily="18" charset="0"/>
                <a:ea typeface="微軟正黑體" panose="020B0604030504040204" pitchFamily="34" charset="-120"/>
                <a:cs typeface="微軟正黑體" panose="020B0604030504040204" pitchFamily="34" charset="-120"/>
              </a:rPr>
              <a:t>＆</a:t>
            </a:r>
            <a:r>
              <a:rPr lang="en-US" altLang="zh-TW" sz="2800" kern="0" dirty="0" smtClean="0">
                <a:solidFill>
                  <a:srgbClr val="273241"/>
                </a:solidFill>
                <a:latin typeface="Times New Roman" panose="02020603050405020304" pitchFamily="18" charset="0"/>
                <a:ea typeface="微軟正黑體" panose="020B0604030504040204" pitchFamily="34" charset="-120"/>
                <a:cs typeface="微軟正黑體" panose="020B0604030504040204" pitchFamily="34" charset="-120"/>
              </a:rPr>
              <a:t>A</a:t>
            </a:r>
            <a:endParaRPr lang="zh-TW" altLang="zh-TW" sz="1200" kern="100" dirty="0">
              <a:solidFill>
                <a:srgbClr val="273241"/>
              </a:solidFill>
              <a:latin typeface="Times New Roman" panose="02020603050405020304" pitchFamily="18" charset="0"/>
            </a:endParaRPr>
          </a:p>
        </p:txBody>
      </p:sp>
      <p:sp>
        <p:nvSpPr>
          <p:cNvPr id="6" name="矩形 5"/>
          <p:cNvSpPr/>
          <p:nvPr/>
        </p:nvSpPr>
        <p:spPr>
          <a:xfrm>
            <a:off x="4603032" y="6350000"/>
            <a:ext cx="3661074" cy="276999"/>
          </a:xfrm>
          <a:prstGeom prst="rect">
            <a:avLst/>
          </a:prstGeom>
        </p:spPr>
        <p:txBody>
          <a:bodyPr wrap="square">
            <a:spAutoFit/>
          </a:bodyPr>
          <a:lstStyle/>
          <a:p>
            <a:pPr algn="ct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Copyright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err="1">
                <a:solidFill>
                  <a:schemeClr val="tx1">
                    <a:lumMod val="50000"/>
                    <a:lumOff val="50000"/>
                  </a:schemeClr>
                </a:solidFill>
                <a:latin typeface="Candara" panose="020E0502030303020204" pitchFamily="34" charset="0"/>
                <a:cs typeface="Arial" panose="020B0604020202020204" pitchFamily="34" charset="0"/>
              </a:rPr>
              <a:t>eGalax_eMPIA</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2024,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All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Rights</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Reserved</a:t>
            </a:r>
            <a:endParaRPr lang="zh-TW" altLang="en-US" sz="1200" dirty="0">
              <a:solidFill>
                <a:schemeClr val="tx1">
                  <a:lumMod val="50000"/>
                  <a:lumOff val="50000"/>
                </a:schemeClr>
              </a:solidFill>
              <a:latin typeface="Candara" panose="020E0502030303020204" pitchFamily="34" charset="0"/>
              <a:cs typeface="Arial" panose="020B0604020202020204" pitchFamily="34" charset="0"/>
            </a:endParaRPr>
          </a:p>
        </p:txBody>
      </p:sp>
      <p:sp>
        <p:nvSpPr>
          <p:cNvPr id="4" name="文字方塊 3"/>
          <p:cNvSpPr txBox="1"/>
          <p:nvPr/>
        </p:nvSpPr>
        <p:spPr>
          <a:xfrm>
            <a:off x="3789363" y="1071581"/>
            <a:ext cx="4613275" cy="1569660"/>
          </a:xfrm>
          <a:prstGeom prst="rect">
            <a:avLst/>
          </a:prstGeom>
          <a:noFill/>
        </p:spPr>
        <p:txBody>
          <a:bodyPr wrap="square" rtlCol="0" anchor="ctr">
            <a:spAutoFit/>
          </a:bodyPr>
          <a:lstStyle/>
          <a:p>
            <a:pPr algn="ctr"/>
            <a:r>
              <a:rPr lang="zh-TW" altLang="en-US" sz="4800" b="1" kern="100" dirty="0" smtClean="0">
                <a:solidFill>
                  <a:srgbClr val="273241"/>
                </a:solidFill>
                <a:latin typeface="Times New Roman" panose="02020603050405020304" pitchFamily="18" charset="0"/>
              </a:rPr>
              <a:t>大   綱</a:t>
            </a:r>
            <a:endParaRPr lang="zh-TW" altLang="zh-TW" sz="4800" b="1" kern="100" dirty="0">
              <a:solidFill>
                <a:srgbClr val="273241"/>
              </a:solidFill>
              <a:latin typeface="Times New Roman" panose="02020603050405020304" pitchFamily="18" charset="0"/>
            </a:endParaRPr>
          </a:p>
          <a:p>
            <a:pPr algn="just"/>
            <a:endParaRPr lang="zh-TW" altLang="en-US" sz="4800" dirty="0"/>
          </a:p>
        </p:txBody>
      </p:sp>
    </p:spTree>
    <p:extLst>
      <p:ext uri="{BB962C8B-B14F-4D97-AF65-F5344CB8AC3E}">
        <p14:creationId xmlns:p14="http://schemas.microsoft.com/office/powerpoint/2010/main" val="209731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990601" y="1629976"/>
            <a:ext cx="10947399" cy="3970318"/>
          </a:xfrm>
          <a:prstGeom prst="rect">
            <a:avLst/>
          </a:prstGeom>
        </p:spPr>
        <p:txBody>
          <a:bodyPr wrap="square">
            <a:spAutoFit/>
          </a:bodyPr>
          <a:lstStyle/>
          <a:p>
            <a:pPr>
              <a:lnSpc>
                <a:spcPct val="150000"/>
              </a:lnSpc>
            </a:pPr>
            <a:r>
              <a:rPr lang="zh-TW" altLang="en-US" sz="2800" kern="0" dirty="0" smtClean="0">
                <a:solidFill>
                  <a:srgbClr val="273241"/>
                </a:solidFill>
                <a:latin typeface="+mn-ea"/>
                <a:cs typeface="微軟正黑體" panose="020B0604030504040204" pitchFamily="34" charset="-120"/>
              </a:rPr>
              <a:t>創    立：民國</a:t>
            </a:r>
            <a:r>
              <a:rPr lang="en-US" altLang="zh-TW" sz="2800" kern="0" dirty="0" smtClean="0">
                <a:solidFill>
                  <a:srgbClr val="273241"/>
                </a:solidFill>
                <a:latin typeface="+mn-ea"/>
                <a:cs typeface="微軟正黑體" panose="020B0604030504040204" pitchFamily="34" charset="-120"/>
              </a:rPr>
              <a:t>91</a:t>
            </a:r>
            <a:r>
              <a:rPr lang="zh-TW" altLang="en-US" sz="2800" kern="0" dirty="0" smtClean="0">
                <a:solidFill>
                  <a:srgbClr val="273241"/>
                </a:solidFill>
                <a:latin typeface="+mn-ea"/>
                <a:cs typeface="微軟正黑體" panose="020B0604030504040204" pitchFamily="34" charset="-120"/>
              </a:rPr>
              <a:t>年</a:t>
            </a:r>
            <a:r>
              <a:rPr lang="en-US" altLang="zh-TW" sz="2800" kern="0" dirty="0">
                <a:solidFill>
                  <a:srgbClr val="273241"/>
                </a:solidFill>
                <a:latin typeface="+mn-ea"/>
                <a:cs typeface="微軟正黑體" panose="020B0604030504040204" pitchFamily="34" charset="-120"/>
              </a:rPr>
              <a:t>9</a:t>
            </a:r>
            <a:r>
              <a:rPr lang="zh-TW" altLang="en-US" sz="2800" kern="0" dirty="0">
                <a:solidFill>
                  <a:srgbClr val="273241"/>
                </a:solidFill>
                <a:latin typeface="+mn-ea"/>
                <a:cs typeface="微軟正黑體" panose="020B0604030504040204" pitchFamily="34" charset="-120"/>
              </a:rPr>
              <a:t>月</a:t>
            </a:r>
          </a:p>
          <a:p>
            <a:pPr>
              <a:lnSpc>
                <a:spcPct val="150000"/>
              </a:lnSpc>
            </a:pPr>
            <a:r>
              <a:rPr lang="zh-TW" altLang="en-US" sz="2800" kern="0" dirty="0" smtClean="0">
                <a:solidFill>
                  <a:srgbClr val="273241"/>
                </a:solidFill>
                <a:latin typeface="+mn-ea"/>
                <a:cs typeface="微軟正黑體" panose="020B0604030504040204" pitchFamily="34" charset="-120"/>
              </a:rPr>
              <a:t>資本額：</a:t>
            </a:r>
            <a:r>
              <a:rPr lang="en-US" altLang="zh-TW" sz="2800" kern="0" dirty="0">
                <a:solidFill>
                  <a:srgbClr val="273241"/>
                </a:solidFill>
                <a:latin typeface="+mn-ea"/>
                <a:cs typeface="微軟正黑體" panose="020B0604030504040204" pitchFamily="34" charset="-120"/>
              </a:rPr>
              <a:t>NT$ </a:t>
            </a:r>
            <a:r>
              <a:rPr lang="en-US" altLang="zh-TW" sz="2800" kern="0" dirty="0" smtClean="0">
                <a:solidFill>
                  <a:srgbClr val="273241"/>
                </a:solidFill>
                <a:latin typeface="+mn-ea"/>
                <a:cs typeface="微軟正黑體" panose="020B0604030504040204" pitchFamily="34" charset="-120"/>
              </a:rPr>
              <a:t>637,028,440</a:t>
            </a:r>
          </a:p>
          <a:p>
            <a:pPr>
              <a:lnSpc>
                <a:spcPct val="150000"/>
              </a:lnSpc>
            </a:pPr>
            <a:r>
              <a:rPr lang="zh-TW" altLang="en-US" sz="2800" kern="0" dirty="0" smtClean="0">
                <a:solidFill>
                  <a:srgbClr val="273241"/>
                </a:solidFill>
                <a:latin typeface="+mn-ea"/>
                <a:cs typeface="微軟正黑體" panose="020B0604030504040204" pitchFamily="34" charset="-120"/>
              </a:rPr>
              <a:t>總    部：台灣</a:t>
            </a:r>
            <a:r>
              <a:rPr lang="en-US" altLang="zh-TW" sz="2800" kern="0" dirty="0">
                <a:solidFill>
                  <a:srgbClr val="273241"/>
                </a:solidFill>
                <a:latin typeface="+mn-ea"/>
                <a:cs typeface="微軟正黑體" panose="020B0604030504040204" pitchFamily="34" charset="-120"/>
              </a:rPr>
              <a:t>/</a:t>
            </a:r>
            <a:r>
              <a:rPr lang="zh-TW" altLang="en-US" sz="2800" kern="0" dirty="0">
                <a:solidFill>
                  <a:srgbClr val="273241"/>
                </a:solidFill>
                <a:latin typeface="+mn-ea"/>
                <a:cs typeface="微軟正黑體" panose="020B0604030504040204" pitchFamily="34" charset="-120"/>
              </a:rPr>
              <a:t>台北</a:t>
            </a:r>
          </a:p>
          <a:p>
            <a:pPr>
              <a:lnSpc>
                <a:spcPct val="150000"/>
              </a:lnSpc>
            </a:pPr>
            <a:r>
              <a:rPr lang="zh-TW" altLang="en-US" sz="2800" kern="0" dirty="0" smtClean="0">
                <a:solidFill>
                  <a:srgbClr val="273241"/>
                </a:solidFill>
                <a:latin typeface="+mn-ea"/>
                <a:cs typeface="微軟正黑體" panose="020B0604030504040204" pitchFamily="34" charset="-120"/>
              </a:rPr>
              <a:t>產品線：觸</a:t>
            </a:r>
            <a:r>
              <a:rPr lang="zh-TW" altLang="en-US" sz="2800" kern="0" dirty="0">
                <a:solidFill>
                  <a:srgbClr val="273241"/>
                </a:solidFill>
                <a:latin typeface="+mn-ea"/>
                <a:cs typeface="微軟正黑體" panose="020B0604030504040204" pitchFamily="34" charset="-120"/>
              </a:rPr>
              <a:t>控面板控制器</a:t>
            </a:r>
            <a:r>
              <a:rPr lang="en-US" altLang="zh-TW" sz="2800" kern="0" dirty="0">
                <a:solidFill>
                  <a:srgbClr val="273241"/>
                </a:solidFill>
                <a:latin typeface="+mn-ea"/>
                <a:cs typeface="微軟正黑體" panose="020B0604030504040204" pitchFamily="34" charset="-120"/>
              </a:rPr>
              <a:t>/</a:t>
            </a:r>
            <a:r>
              <a:rPr lang="zh-TW" altLang="en-US" sz="2800" kern="0" dirty="0">
                <a:solidFill>
                  <a:srgbClr val="273241"/>
                </a:solidFill>
                <a:latin typeface="+mn-ea"/>
                <a:cs typeface="微軟正黑體" panose="020B0604030504040204" pitchFamily="34" charset="-120"/>
              </a:rPr>
              <a:t>控制</a:t>
            </a:r>
            <a:r>
              <a:rPr lang="zh-TW" altLang="en-US" sz="2800" kern="0" dirty="0" smtClean="0">
                <a:solidFill>
                  <a:srgbClr val="273241"/>
                </a:solidFill>
                <a:latin typeface="+mn-ea"/>
                <a:cs typeface="微軟正黑體" panose="020B0604030504040204" pitchFamily="34" charset="-120"/>
              </a:rPr>
              <a:t>晶片</a:t>
            </a:r>
            <a:r>
              <a:rPr lang="zh-TW" altLang="en-US" sz="2800" kern="0" dirty="0">
                <a:solidFill>
                  <a:srgbClr val="273241"/>
                </a:solidFill>
                <a:latin typeface="+mn-ea"/>
                <a:cs typeface="微軟正黑體" panose="020B0604030504040204" pitchFamily="34" charset="-120"/>
              </a:rPr>
              <a:t>、影音／語音控制晶片模組</a:t>
            </a:r>
            <a:endParaRPr lang="zh-TW" altLang="zh-TW" sz="1200" kern="100" dirty="0">
              <a:solidFill>
                <a:srgbClr val="273241"/>
              </a:solidFill>
              <a:latin typeface="+mn-ea"/>
            </a:endParaRPr>
          </a:p>
          <a:p>
            <a:pPr>
              <a:lnSpc>
                <a:spcPct val="150000"/>
              </a:lnSpc>
            </a:pPr>
            <a:endParaRPr lang="en-US" altLang="zh-TW" sz="2800" kern="0" dirty="0" smtClean="0">
              <a:solidFill>
                <a:srgbClr val="273241"/>
              </a:solidFill>
              <a:latin typeface="+mn-ea"/>
              <a:cs typeface="微軟正黑體" panose="020B0604030504040204" pitchFamily="34" charset="-120"/>
            </a:endParaRPr>
          </a:p>
          <a:p>
            <a:pPr>
              <a:lnSpc>
                <a:spcPct val="150000"/>
              </a:lnSpc>
            </a:pPr>
            <a:r>
              <a:rPr lang="zh-TW" altLang="en-US" sz="2800" kern="0" dirty="0" smtClean="0">
                <a:solidFill>
                  <a:srgbClr val="273241"/>
                </a:solidFill>
                <a:latin typeface="+mn-ea"/>
                <a:cs typeface="微軟正黑體" panose="020B0604030504040204" pitchFamily="34" charset="-120"/>
              </a:rPr>
              <a:t>                    </a:t>
            </a:r>
            <a:endParaRPr lang="zh-TW" altLang="zh-TW" sz="1200" kern="100" dirty="0">
              <a:solidFill>
                <a:srgbClr val="273241"/>
              </a:solidFill>
              <a:latin typeface="+mn-ea"/>
            </a:endParaRPr>
          </a:p>
        </p:txBody>
      </p:sp>
      <p:sp>
        <p:nvSpPr>
          <p:cNvPr id="6" name="矩形 5"/>
          <p:cNvSpPr/>
          <p:nvPr/>
        </p:nvSpPr>
        <p:spPr>
          <a:xfrm>
            <a:off x="4603032" y="6350000"/>
            <a:ext cx="3738711" cy="276999"/>
          </a:xfrm>
          <a:prstGeom prst="rect">
            <a:avLst/>
          </a:prstGeom>
        </p:spPr>
        <p:txBody>
          <a:bodyPr wrap="square">
            <a:spAutoFit/>
          </a:bodyPr>
          <a:lstStyle/>
          <a:p>
            <a:pPr algn="ct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Copyright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err="1">
                <a:solidFill>
                  <a:schemeClr val="tx1">
                    <a:lumMod val="50000"/>
                    <a:lumOff val="50000"/>
                  </a:schemeClr>
                </a:solidFill>
                <a:latin typeface="Candara" panose="020E0502030303020204" pitchFamily="34" charset="0"/>
                <a:cs typeface="Arial" panose="020B0604020202020204" pitchFamily="34" charset="0"/>
              </a:rPr>
              <a:t>eGalax_eMPIA</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2024,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All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Rights</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Reserved</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endParaRPr lang="zh-TW" altLang="en-US" sz="1200" dirty="0">
              <a:solidFill>
                <a:schemeClr val="tx1">
                  <a:lumMod val="50000"/>
                  <a:lumOff val="50000"/>
                </a:schemeClr>
              </a:solidFill>
              <a:latin typeface="Candara" panose="020E0502030303020204" pitchFamily="34" charset="0"/>
              <a:cs typeface="Arial" panose="020B0604020202020204" pitchFamily="34" charset="0"/>
            </a:endParaRPr>
          </a:p>
        </p:txBody>
      </p:sp>
      <p:sp>
        <p:nvSpPr>
          <p:cNvPr id="4" name="文字方塊 3"/>
          <p:cNvSpPr txBox="1"/>
          <p:nvPr/>
        </p:nvSpPr>
        <p:spPr>
          <a:xfrm>
            <a:off x="990601" y="724534"/>
            <a:ext cx="2992437" cy="707886"/>
          </a:xfrm>
          <a:prstGeom prst="rect">
            <a:avLst/>
          </a:prstGeom>
          <a:noFill/>
        </p:spPr>
        <p:txBody>
          <a:bodyPr wrap="square" rtlCol="0" anchor="ctr">
            <a:spAutoFit/>
          </a:bodyPr>
          <a:lstStyle/>
          <a:p>
            <a:r>
              <a:rPr lang="zh-TW" altLang="en-US" sz="4000" b="1" kern="0" dirty="0" smtClean="0">
                <a:solidFill>
                  <a:srgbClr val="273241"/>
                </a:solidFill>
                <a:latin typeface="Times New Roman" panose="02020603050405020304" pitchFamily="18" charset="0"/>
                <a:ea typeface="微軟正黑體,Bold"/>
                <a:cs typeface="微軟正黑體,Bold"/>
              </a:rPr>
              <a:t>公司簡介</a:t>
            </a:r>
            <a:endParaRPr lang="zh-TW" altLang="en-US" sz="4000" dirty="0"/>
          </a:p>
        </p:txBody>
      </p:sp>
    </p:spTree>
    <p:extLst>
      <p:ext uri="{BB962C8B-B14F-4D97-AF65-F5344CB8AC3E}">
        <p14:creationId xmlns:p14="http://schemas.microsoft.com/office/powerpoint/2010/main" val="1384368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字方塊 3"/>
          <p:cNvSpPr txBox="1"/>
          <p:nvPr/>
        </p:nvSpPr>
        <p:spPr>
          <a:xfrm>
            <a:off x="990601" y="756205"/>
            <a:ext cx="9953448" cy="707886"/>
          </a:xfrm>
          <a:prstGeom prst="rect">
            <a:avLst/>
          </a:prstGeom>
          <a:noFill/>
        </p:spPr>
        <p:txBody>
          <a:bodyPr wrap="square" rtlCol="0" anchor="ctr">
            <a:spAutoFit/>
          </a:bodyPr>
          <a:lstStyle/>
          <a:p>
            <a:r>
              <a:rPr lang="zh-TW" altLang="en-US" sz="4000" b="1" kern="0" dirty="0">
                <a:solidFill>
                  <a:srgbClr val="273241"/>
                </a:solidFill>
                <a:latin typeface="Times New Roman" panose="02020603050405020304" pitchFamily="18" charset="0"/>
                <a:ea typeface="微軟正黑體,Bold"/>
                <a:cs typeface="微軟正黑體,Bold"/>
              </a:rPr>
              <a:t>產品</a:t>
            </a:r>
            <a:r>
              <a:rPr lang="zh-TW" altLang="en-US" sz="4000" b="1" kern="0" dirty="0" smtClean="0">
                <a:solidFill>
                  <a:srgbClr val="273241"/>
                </a:solidFill>
                <a:latin typeface="Times New Roman" panose="02020603050405020304" pitchFamily="18" charset="0"/>
                <a:ea typeface="微軟正黑體,Bold"/>
                <a:cs typeface="微軟正黑體,Bold"/>
              </a:rPr>
              <a:t>線</a:t>
            </a:r>
            <a:endParaRPr lang="zh-TW" altLang="en-US" sz="3200" dirty="0"/>
          </a:p>
        </p:txBody>
      </p:sp>
      <p:sp>
        <p:nvSpPr>
          <p:cNvPr id="7" name="矩形 6"/>
          <p:cNvSpPr/>
          <p:nvPr/>
        </p:nvSpPr>
        <p:spPr>
          <a:xfrm>
            <a:off x="990602" y="1629976"/>
            <a:ext cx="3445932" cy="2677656"/>
          </a:xfrm>
          <a:prstGeom prst="rect">
            <a:avLst/>
          </a:prstGeom>
        </p:spPr>
        <p:txBody>
          <a:bodyPr wrap="square">
            <a:spAutoFit/>
          </a:bodyPr>
          <a:lstStyle/>
          <a:p>
            <a:pPr>
              <a:lnSpc>
                <a:spcPct val="150000"/>
              </a:lnSpc>
            </a:pPr>
            <a:r>
              <a:rPr lang="zh-TW" altLang="en-US" sz="2800" kern="0" dirty="0" smtClean="0">
                <a:solidFill>
                  <a:srgbClr val="273241"/>
                </a:solidFill>
                <a:latin typeface="+mn-ea"/>
                <a:cs typeface="微軟正黑體" panose="020B0604030504040204" pitchFamily="34" charset="-120"/>
              </a:rPr>
              <a:t>觸控面板</a:t>
            </a:r>
            <a:endParaRPr lang="en-US" altLang="zh-TW" sz="2800" kern="0" dirty="0" smtClean="0">
              <a:solidFill>
                <a:srgbClr val="273241"/>
              </a:solidFill>
              <a:latin typeface="+mn-ea"/>
              <a:cs typeface="微軟正黑體" panose="020B0604030504040204" pitchFamily="34" charset="-120"/>
            </a:endParaRPr>
          </a:p>
          <a:p>
            <a:pPr>
              <a:lnSpc>
                <a:spcPct val="150000"/>
              </a:lnSpc>
            </a:pPr>
            <a:r>
              <a:rPr lang="zh-TW" altLang="en-US" sz="2800" kern="0" dirty="0" smtClean="0">
                <a:solidFill>
                  <a:srgbClr val="273241"/>
                </a:solidFill>
                <a:latin typeface="+mn-ea"/>
                <a:cs typeface="微軟正黑體" panose="020B0604030504040204" pitchFamily="34" charset="-120"/>
              </a:rPr>
              <a:t>控制器 </a:t>
            </a:r>
            <a:r>
              <a:rPr lang="en-US" altLang="zh-TW" sz="2800" kern="0" dirty="0" smtClean="0">
                <a:solidFill>
                  <a:srgbClr val="273241"/>
                </a:solidFill>
                <a:latin typeface="+mn-ea"/>
                <a:cs typeface="微軟正黑體" panose="020B0604030504040204" pitchFamily="34" charset="-120"/>
              </a:rPr>
              <a:t>/</a:t>
            </a:r>
            <a:r>
              <a:rPr lang="zh-TW" altLang="en-US" sz="2800" kern="0" dirty="0" smtClean="0">
                <a:solidFill>
                  <a:srgbClr val="273241"/>
                </a:solidFill>
                <a:latin typeface="+mn-ea"/>
                <a:cs typeface="微軟正黑體" panose="020B0604030504040204" pitchFamily="34" charset="-120"/>
              </a:rPr>
              <a:t> 控制晶片</a:t>
            </a:r>
            <a:endParaRPr lang="zh-TW" altLang="zh-TW" sz="1200" kern="100" dirty="0">
              <a:solidFill>
                <a:srgbClr val="273241"/>
              </a:solidFill>
              <a:latin typeface="+mn-ea"/>
            </a:endParaRPr>
          </a:p>
          <a:p>
            <a:pPr>
              <a:lnSpc>
                <a:spcPct val="150000"/>
              </a:lnSpc>
            </a:pPr>
            <a:endParaRPr lang="en-US" altLang="zh-TW" sz="2800" kern="0" dirty="0" smtClean="0">
              <a:solidFill>
                <a:srgbClr val="273241"/>
              </a:solidFill>
              <a:latin typeface="+mn-ea"/>
              <a:cs typeface="微軟正黑體" panose="020B0604030504040204" pitchFamily="34" charset="-120"/>
            </a:endParaRPr>
          </a:p>
          <a:p>
            <a:pPr>
              <a:lnSpc>
                <a:spcPct val="150000"/>
              </a:lnSpc>
            </a:pPr>
            <a:r>
              <a:rPr lang="zh-TW" altLang="en-US" sz="2800" kern="0" dirty="0" smtClean="0">
                <a:solidFill>
                  <a:srgbClr val="273241"/>
                </a:solidFill>
                <a:latin typeface="+mn-ea"/>
                <a:cs typeface="微軟正黑體" panose="020B0604030504040204" pitchFamily="34" charset="-120"/>
              </a:rPr>
              <a:t>                    </a:t>
            </a:r>
            <a:endParaRPr lang="zh-TW" altLang="zh-TW" sz="1200" kern="100" dirty="0">
              <a:solidFill>
                <a:srgbClr val="273241"/>
              </a:solidFill>
              <a:latin typeface="+mn-ea"/>
            </a:endParaRPr>
          </a:p>
        </p:txBody>
      </p:sp>
      <p:sp>
        <p:nvSpPr>
          <p:cNvPr id="2" name="矩形 1"/>
          <p:cNvSpPr/>
          <p:nvPr/>
        </p:nvSpPr>
        <p:spPr>
          <a:xfrm>
            <a:off x="4603033" y="0"/>
            <a:ext cx="7588967" cy="6857999"/>
          </a:xfrm>
          <a:prstGeom prst="rect">
            <a:avLst/>
          </a:prstGeom>
          <a:solidFill>
            <a:srgbClr val="5525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矩形 5"/>
          <p:cNvSpPr/>
          <p:nvPr/>
        </p:nvSpPr>
        <p:spPr>
          <a:xfrm>
            <a:off x="4603033" y="6350000"/>
            <a:ext cx="3781842" cy="276999"/>
          </a:xfrm>
          <a:prstGeom prst="rect">
            <a:avLst/>
          </a:prstGeom>
        </p:spPr>
        <p:txBody>
          <a:bodyPr wrap="square">
            <a:spAutoFit/>
          </a:bodyPr>
          <a:lstStyle/>
          <a:p>
            <a:pPr algn="ctr"/>
            <a:r>
              <a:rPr lang="en-US" altLang="zh-TW" sz="1200" kern="100" dirty="0" smtClean="0">
                <a:solidFill>
                  <a:schemeClr val="bg2">
                    <a:lumMod val="90000"/>
                  </a:schemeClr>
                </a:solidFill>
                <a:latin typeface="Candara" panose="020E0502030303020204" pitchFamily="34" charset="0"/>
                <a:cs typeface="Arial" panose="020B0604020202020204" pitchFamily="34" charset="0"/>
              </a:rPr>
              <a:t>Copyright </a:t>
            </a:r>
            <a:r>
              <a:rPr lang="en-US" altLang="zh-TW" sz="1200" kern="100" dirty="0">
                <a:solidFill>
                  <a:schemeClr val="bg2">
                    <a:lumMod val="90000"/>
                  </a:schemeClr>
                </a:solidFill>
                <a:latin typeface="Candara" panose="020E0502030303020204" pitchFamily="34" charset="0"/>
                <a:cs typeface="Arial" panose="020B0604020202020204" pitchFamily="34" charset="0"/>
              </a:rPr>
              <a:t>© </a:t>
            </a:r>
            <a:r>
              <a:rPr lang="en-US" altLang="zh-TW" sz="1200" kern="100" dirty="0" err="1">
                <a:solidFill>
                  <a:schemeClr val="bg2">
                    <a:lumMod val="90000"/>
                  </a:schemeClr>
                </a:solidFill>
                <a:latin typeface="Candara" panose="020E0502030303020204" pitchFamily="34" charset="0"/>
                <a:cs typeface="Arial" panose="020B0604020202020204" pitchFamily="34" charset="0"/>
              </a:rPr>
              <a:t>eGalax_eMPIA</a:t>
            </a:r>
            <a:r>
              <a:rPr lang="en-US" altLang="zh-TW" sz="1200" kern="100" dirty="0">
                <a:solidFill>
                  <a:schemeClr val="bg2">
                    <a:lumMod val="90000"/>
                  </a:schemeClr>
                </a:solidFill>
                <a:latin typeface="Candara" panose="020E0502030303020204" pitchFamily="34" charset="0"/>
                <a:cs typeface="Arial" panose="020B0604020202020204" pitchFamily="34" charset="0"/>
              </a:rPr>
              <a:t> </a:t>
            </a:r>
            <a:r>
              <a:rPr lang="en-US" altLang="zh-TW" sz="1200" kern="100" dirty="0" smtClean="0">
                <a:solidFill>
                  <a:schemeClr val="bg2">
                    <a:lumMod val="90000"/>
                  </a:schemeClr>
                </a:solidFill>
                <a:latin typeface="Candara" panose="020E0502030303020204" pitchFamily="34" charset="0"/>
                <a:cs typeface="Arial" panose="020B0604020202020204" pitchFamily="34" charset="0"/>
              </a:rPr>
              <a:t>2024, </a:t>
            </a:r>
            <a:r>
              <a:rPr lang="en-US" altLang="zh-TW" sz="1200" kern="100" dirty="0">
                <a:solidFill>
                  <a:schemeClr val="bg2">
                    <a:lumMod val="90000"/>
                  </a:schemeClr>
                </a:solidFill>
                <a:latin typeface="Candara" panose="020E0502030303020204" pitchFamily="34" charset="0"/>
                <a:cs typeface="Arial" panose="020B0604020202020204" pitchFamily="34" charset="0"/>
              </a:rPr>
              <a:t>All </a:t>
            </a:r>
            <a:r>
              <a:rPr lang="en-US" altLang="zh-TW" sz="1200" kern="100" dirty="0" smtClean="0">
                <a:solidFill>
                  <a:schemeClr val="bg2">
                    <a:lumMod val="90000"/>
                  </a:schemeClr>
                </a:solidFill>
                <a:latin typeface="Candara" panose="020E0502030303020204" pitchFamily="34" charset="0"/>
                <a:cs typeface="Arial" panose="020B0604020202020204" pitchFamily="34" charset="0"/>
              </a:rPr>
              <a:t>Rights</a:t>
            </a:r>
            <a:r>
              <a:rPr lang="zh-TW" altLang="en-US" sz="1200" kern="100" dirty="0" smtClean="0">
                <a:solidFill>
                  <a:schemeClr val="bg2">
                    <a:lumMod val="90000"/>
                  </a:schemeClr>
                </a:solidFill>
                <a:latin typeface="Candara" panose="020E0502030303020204" pitchFamily="34" charset="0"/>
                <a:cs typeface="Arial" panose="020B0604020202020204" pitchFamily="34" charset="0"/>
              </a:rPr>
              <a:t> </a:t>
            </a:r>
            <a:r>
              <a:rPr lang="en-US" altLang="zh-TW" sz="1200" kern="100" dirty="0" smtClean="0">
                <a:solidFill>
                  <a:schemeClr val="bg2">
                    <a:lumMod val="90000"/>
                  </a:schemeClr>
                </a:solidFill>
                <a:latin typeface="Candara" panose="020E0502030303020204" pitchFamily="34" charset="0"/>
                <a:cs typeface="Arial" panose="020B0604020202020204" pitchFamily="34" charset="0"/>
              </a:rPr>
              <a:t>Reserved</a:t>
            </a:r>
            <a:r>
              <a:rPr lang="zh-TW" altLang="en-US" sz="1200" kern="100" dirty="0" smtClean="0">
                <a:solidFill>
                  <a:schemeClr val="bg2">
                    <a:lumMod val="90000"/>
                  </a:schemeClr>
                </a:solidFill>
                <a:latin typeface="Candara" panose="020E0502030303020204" pitchFamily="34" charset="0"/>
                <a:cs typeface="Arial" panose="020B0604020202020204" pitchFamily="34" charset="0"/>
              </a:rPr>
              <a:t> </a:t>
            </a:r>
            <a:endParaRPr lang="zh-TW" altLang="en-US" sz="1200" dirty="0">
              <a:solidFill>
                <a:schemeClr val="bg2">
                  <a:lumMod val="90000"/>
                </a:schemeClr>
              </a:solidFill>
              <a:latin typeface="Candara" panose="020E0502030303020204" pitchFamily="34" charset="0"/>
              <a:cs typeface="Arial" panose="020B0604020202020204" pitchFamily="34" charset="0"/>
            </a:endParaRPr>
          </a:p>
        </p:txBody>
      </p:sp>
      <p:sp>
        <p:nvSpPr>
          <p:cNvPr id="9" name="矩形 8"/>
          <p:cNvSpPr/>
          <p:nvPr/>
        </p:nvSpPr>
        <p:spPr>
          <a:xfrm>
            <a:off x="5703713" y="1629976"/>
            <a:ext cx="5545132" cy="3323987"/>
          </a:xfrm>
          <a:prstGeom prst="rect">
            <a:avLst/>
          </a:prstGeom>
        </p:spPr>
        <p:txBody>
          <a:bodyPr wrap="square">
            <a:spAutoFit/>
          </a:bodyPr>
          <a:lstStyle/>
          <a:p>
            <a:pPr>
              <a:lnSpc>
                <a:spcPct val="150000"/>
              </a:lnSpc>
            </a:pPr>
            <a:r>
              <a:rPr lang="zh-TW" altLang="en-US" sz="2800" kern="0" dirty="0" smtClean="0">
                <a:solidFill>
                  <a:schemeClr val="bg1"/>
                </a:solidFill>
                <a:latin typeface="+mn-ea"/>
                <a:cs typeface="微軟正黑體" panose="020B0604030504040204" pitchFamily="34" charset="-120"/>
              </a:rPr>
              <a:t>產品分類 ： 電阻</a:t>
            </a:r>
            <a:r>
              <a:rPr lang="zh-TW" altLang="en-US" sz="2800" kern="0" dirty="0">
                <a:solidFill>
                  <a:schemeClr val="bg1"/>
                </a:solidFill>
                <a:latin typeface="+mn-ea"/>
                <a:cs typeface="微軟正黑體" panose="020B0604030504040204" pitchFamily="34" charset="-120"/>
              </a:rPr>
              <a:t>式控制器</a:t>
            </a:r>
            <a:endParaRPr lang="en-US" altLang="zh-TW" sz="2800" kern="0" dirty="0" smtClean="0">
              <a:solidFill>
                <a:schemeClr val="bg1"/>
              </a:solidFill>
              <a:latin typeface="+mn-ea"/>
              <a:cs typeface="微軟正黑體" panose="020B0604030504040204" pitchFamily="34" charset="-120"/>
            </a:endParaRPr>
          </a:p>
          <a:p>
            <a:pPr>
              <a:lnSpc>
                <a:spcPct val="150000"/>
              </a:lnSpc>
            </a:pPr>
            <a:r>
              <a:rPr lang="zh-TW" altLang="en-US" sz="2800" kern="0" dirty="0" smtClean="0">
                <a:solidFill>
                  <a:schemeClr val="bg1"/>
                </a:solidFill>
                <a:latin typeface="+mn-ea"/>
                <a:cs typeface="微軟正黑體" panose="020B0604030504040204" pitchFamily="34" charset="-120"/>
              </a:rPr>
              <a:t>                      </a:t>
            </a:r>
            <a:r>
              <a:rPr lang="zh-TW" altLang="en-US" sz="2800" kern="0" dirty="0">
                <a:solidFill>
                  <a:schemeClr val="bg1"/>
                </a:solidFill>
                <a:latin typeface="+mn-ea"/>
                <a:cs typeface="微軟正黑體" panose="020B0604030504040204" pitchFamily="34" charset="-120"/>
              </a:rPr>
              <a:t>表面式電容</a:t>
            </a:r>
            <a:r>
              <a:rPr lang="zh-TW" altLang="en-US" sz="2800" kern="0" dirty="0" smtClean="0">
                <a:solidFill>
                  <a:schemeClr val="bg1"/>
                </a:solidFill>
                <a:latin typeface="+mn-ea"/>
                <a:cs typeface="微軟正黑體" panose="020B0604030504040204" pitchFamily="34" charset="-120"/>
              </a:rPr>
              <a:t>控制器</a:t>
            </a:r>
            <a:endParaRPr lang="en-US" altLang="zh-TW" sz="2800" kern="0" dirty="0" smtClean="0">
              <a:solidFill>
                <a:schemeClr val="bg1"/>
              </a:solidFill>
              <a:latin typeface="+mn-ea"/>
              <a:cs typeface="微軟正黑體" panose="020B0604030504040204" pitchFamily="34" charset="-120"/>
            </a:endParaRPr>
          </a:p>
          <a:p>
            <a:pPr>
              <a:lnSpc>
                <a:spcPct val="150000"/>
              </a:lnSpc>
            </a:pPr>
            <a:r>
              <a:rPr lang="zh-TW" altLang="en-US" sz="2800" kern="0" dirty="0" smtClean="0">
                <a:solidFill>
                  <a:schemeClr val="bg1"/>
                </a:solidFill>
                <a:latin typeface="+mn-ea"/>
                <a:cs typeface="微軟正黑體" panose="020B0604030504040204" pitchFamily="34" charset="-120"/>
              </a:rPr>
              <a:t>                      </a:t>
            </a:r>
            <a:r>
              <a:rPr lang="zh-TW" altLang="en-US" sz="2800" kern="0" dirty="0">
                <a:solidFill>
                  <a:schemeClr val="bg1"/>
                </a:solidFill>
                <a:latin typeface="+mn-ea"/>
                <a:cs typeface="微軟正黑體" panose="020B0604030504040204" pitchFamily="34" charset="-120"/>
              </a:rPr>
              <a:t>投射式電容</a:t>
            </a:r>
            <a:r>
              <a:rPr lang="zh-TW" altLang="en-US" sz="2800" kern="0" dirty="0" smtClean="0">
                <a:solidFill>
                  <a:schemeClr val="bg1"/>
                </a:solidFill>
                <a:latin typeface="+mn-ea"/>
                <a:cs typeface="微軟正黑體" panose="020B0604030504040204" pitchFamily="34" charset="-120"/>
              </a:rPr>
              <a:t>控制器</a:t>
            </a:r>
            <a:endParaRPr lang="zh-TW" altLang="zh-TW" sz="1200" kern="100" dirty="0">
              <a:solidFill>
                <a:schemeClr val="bg1"/>
              </a:solidFill>
              <a:latin typeface="+mn-ea"/>
            </a:endParaRPr>
          </a:p>
          <a:p>
            <a:pPr>
              <a:lnSpc>
                <a:spcPct val="150000"/>
              </a:lnSpc>
            </a:pPr>
            <a:endParaRPr lang="en-US" altLang="zh-TW" sz="2800" kern="0" dirty="0" smtClean="0">
              <a:solidFill>
                <a:srgbClr val="273241"/>
              </a:solidFill>
              <a:latin typeface="+mn-ea"/>
              <a:cs typeface="微軟正黑體" panose="020B0604030504040204" pitchFamily="34" charset="-120"/>
            </a:endParaRPr>
          </a:p>
          <a:p>
            <a:pPr>
              <a:lnSpc>
                <a:spcPct val="150000"/>
              </a:lnSpc>
            </a:pPr>
            <a:r>
              <a:rPr lang="zh-TW" altLang="en-US" sz="2800" kern="0" dirty="0" smtClean="0">
                <a:solidFill>
                  <a:srgbClr val="273241"/>
                </a:solidFill>
                <a:latin typeface="+mn-ea"/>
                <a:cs typeface="微軟正黑體" panose="020B0604030504040204" pitchFamily="34" charset="-120"/>
              </a:rPr>
              <a:t>                    </a:t>
            </a:r>
            <a:endParaRPr lang="zh-TW" altLang="zh-TW" sz="1200" kern="100" dirty="0">
              <a:solidFill>
                <a:srgbClr val="273241"/>
              </a:solidFill>
              <a:latin typeface="+mn-ea"/>
            </a:endParaRPr>
          </a:p>
        </p:txBody>
      </p:sp>
    </p:spTree>
    <p:extLst>
      <p:ext uri="{BB962C8B-B14F-4D97-AF65-F5344CB8AC3E}">
        <p14:creationId xmlns:p14="http://schemas.microsoft.com/office/powerpoint/2010/main" val="366348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990601" y="756205"/>
            <a:ext cx="9953448" cy="707886"/>
          </a:xfrm>
          <a:prstGeom prst="rect">
            <a:avLst/>
          </a:prstGeom>
          <a:noFill/>
        </p:spPr>
        <p:txBody>
          <a:bodyPr wrap="square" rtlCol="0" anchor="ctr">
            <a:spAutoFit/>
          </a:bodyPr>
          <a:lstStyle/>
          <a:p>
            <a:r>
              <a:rPr lang="zh-TW" altLang="en-US" sz="4000" b="1" kern="0" dirty="0">
                <a:solidFill>
                  <a:srgbClr val="273241"/>
                </a:solidFill>
                <a:latin typeface="Times New Roman" panose="02020603050405020304" pitchFamily="18" charset="0"/>
                <a:ea typeface="微軟正黑體,Bold"/>
                <a:cs typeface="微軟正黑體,Bold"/>
              </a:rPr>
              <a:t>產品</a:t>
            </a:r>
            <a:r>
              <a:rPr lang="zh-TW" altLang="en-US" sz="4000" b="1" kern="0" dirty="0" smtClean="0">
                <a:solidFill>
                  <a:srgbClr val="273241"/>
                </a:solidFill>
                <a:latin typeface="Times New Roman" panose="02020603050405020304" pitchFamily="18" charset="0"/>
                <a:ea typeface="微軟正黑體,Bold"/>
                <a:cs typeface="微軟正黑體,Bold"/>
              </a:rPr>
              <a:t>線</a:t>
            </a:r>
            <a:endParaRPr lang="zh-TW" altLang="en-US" sz="3200" dirty="0"/>
          </a:p>
        </p:txBody>
      </p:sp>
      <p:sp>
        <p:nvSpPr>
          <p:cNvPr id="7" name="矩形 6"/>
          <p:cNvSpPr/>
          <p:nvPr/>
        </p:nvSpPr>
        <p:spPr>
          <a:xfrm>
            <a:off x="990602" y="1629976"/>
            <a:ext cx="3445932" cy="2677656"/>
          </a:xfrm>
          <a:prstGeom prst="rect">
            <a:avLst/>
          </a:prstGeom>
        </p:spPr>
        <p:txBody>
          <a:bodyPr wrap="square">
            <a:spAutoFit/>
          </a:bodyPr>
          <a:lstStyle/>
          <a:p>
            <a:pPr>
              <a:lnSpc>
                <a:spcPct val="150000"/>
              </a:lnSpc>
            </a:pPr>
            <a:r>
              <a:rPr lang="zh-TW" altLang="en-US" sz="2800" kern="0" dirty="0" smtClean="0">
                <a:solidFill>
                  <a:srgbClr val="273241"/>
                </a:solidFill>
                <a:latin typeface="+mn-ea"/>
                <a:cs typeface="微軟正黑體" panose="020B0604030504040204" pitchFamily="34" charset="-120"/>
              </a:rPr>
              <a:t>影像串流與擷取系統</a:t>
            </a:r>
            <a:endParaRPr lang="en-US" altLang="zh-TW" sz="2800" kern="0" dirty="0" smtClean="0">
              <a:solidFill>
                <a:srgbClr val="273241"/>
              </a:solidFill>
              <a:latin typeface="+mn-ea"/>
              <a:cs typeface="微軟正黑體" panose="020B0604030504040204" pitchFamily="34" charset="-120"/>
            </a:endParaRPr>
          </a:p>
          <a:p>
            <a:pPr>
              <a:lnSpc>
                <a:spcPct val="150000"/>
              </a:lnSpc>
            </a:pPr>
            <a:r>
              <a:rPr lang="zh-TW" altLang="en-US" sz="2800" kern="0" dirty="0" smtClean="0">
                <a:solidFill>
                  <a:srgbClr val="273241"/>
                </a:solidFill>
                <a:latin typeface="+mn-ea"/>
                <a:cs typeface="微軟正黑體" panose="020B0604030504040204" pitchFamily="34" charset="-120"/>
              </a:rPr>
              <a:t>會議影像多工分享</a:t>
            </a:r>
            <a:r>
              <a:rPr lang="zh-TW" altLang="en-US" sz="2800" kern="0" dirty="0">
                <a:solidFill>
                  <a:srgbClr val="273241"/>
                </a:solidFill>
                <a:latin typeface="+mn-ea"/>
                <a:cs typeface="微軟正黑體" panose="020B0604030504040204" pitchFamily="34" charset="-120"/>
              </a:rPr>
              <a:t>器</a:t>
            </a:r>
            <a:endParaRPr lang="en-US" altLang="zh-TW" sz="2800" kern="0" dirty="0" smtClean="0">
              <a:solidFill>
                <a:srgbClr val="273241"/>
              </a:solidFill>
              <a:latin typeface="+mn-ea"/>
              <a:cs typeface="微軟正黑體" panose="020B0604030504040204" pitchFamily="34" charset="-120"/>
            </a:endParaRPr>
          </a:p>
          <a:p>
            <a:pPr>
              <a:lnSpc>
                <a:spcPct val="150000"/>
              </a:lnSpc>
            </a:pPr>
            <a:r>
              <a:rPr lang="zh-TW" altLang="en-US" sz="2800" kern="0" dirty="0">
                <a:solidFill>
                  <a:srgbClr val="273241"/>
                </a:solidFill>
                <a:latin typeface="+mn-ea"/>
                <a:cs typeface="微軟正黑體" panose="020B0604030504040204" pitchFamily="34" charset="-120"/>
              </a:rPr>
              <a:t>影音／語音控制晶片模組</a:t>
            </a:r>
            <a:endParaRPr lang="zh-TW" altLang="zh-TW" sz="1200" kern="100" dirty="0">
              <a:solidFill>
                <a:srgbClr val="273241"/>
              </a:solidFill>
              <a:latin typeface="+mn-ea"/>
            </a:endParaRPr>
          </a:p>
        </p:txBody>
      </p:sp>
      <p:sp>
        <p:nvSpPr>
          <p:cNvPr id="2" name="矩形 1"/>
          <p:cNvSpPr/>
          <p:nvPr/>
        </p:nvSpPr>
        <p:spPr>
          <a:xfrm>
            <a:off x="4603033" y="0"/>
            <a:ext cx="7588967" cy="6857999"/>
          </a:xfrm>
          <a:prstGeom prst="rect">
            <a:avLst/>
          </a:prstGeom>
          <a:solidFill>
            <a:srgbClr val="004F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6" name="矩形 5"/>
          <p:cNvSpPr/>
          <p:nvPr/>
        </p:nvSpPr>
        <p:spPr>
          <a:xfrm>
            <a:off x="4603033" y="6350000"/>
            <a:ext cx="3652446" cy="276999"/>
          </a:xfrm>
          <a:prstGeom prst="rect">
            <a:avLst/>
          </a:prstGeom>
        </p:spPr>
        <p:txBody>
          <a:bodyPr wrap="square">
            <a:spAutoFit/>
          </a:bodyPr>
          <a:lstStyle/>
          <a:p>
            <a:pPr algn="ctr"/>
            <a:r>
              <a:rPr lang="en-US" altLang="zh-TW" sz="1200" kern="100" dirty="0" smtClean="0">
                <a:solidFill>
                  <a:schemeClr val="bg2">
                    <a:lumMod val="90000"/>
                  </a:schemeClr>
                </a:solidFill>
                <a:latin typeface="Candara" panose="020E0502030303020204" pitchFamily="34" charset="0"/>
                <a:cs typeface="Arial" panose="020B0604020202020204" pitchFamily="34" charset="0"/>
              </a:rPr>
              <a:t>Copyright </a:t>
            </a:r>
            <a:r>
              <a:rPr lang="en-US" altLang="zh-TW" sz="1200" kern="100" dirty="0">
                <a:solidFill>
                  <a:schemeClr val="bg2">
                    <a:lumMod val="90000"/>
                  </a:schemeClr>
                </a:solidFill>
                <a:latin typeface="Candara" panose="020E0502030303020204" pitchFamily="34" charset="0"/>
                <a:cs typeface="Arial" panose="020B0604020202020204" pitchFamily="34" charset="0"/>
              </a:rPr>
              <a:t>© </a:t>
            </a:r>
            <a:r>
              <a:rPr lang="en-US" altLang="zh-TW" sz="1200" kern="100" dirty="0" err="1">
                <a:solidFill>
                  <a:schemeClr val="bg2">
                    <a:lumMod val="90000"/>
                  </a:schemeClr>
                </a:solidFill>
                <a:latin typeface="Candara" panose="020E0502030303020204" pitchFamily="34" charset="0"/>
                <a:cs typeface="Arial" panose="020B0604020202020204" pitchFamily="34" charset="0"/>
              </a:rPr>
              <a:t>eGalax_eMPIA</a:t>
            </a:r>
            <a:r>
              <a:rPr lang="en-US" altLang="zh-TW" sz="1200" kern="100" dirty="0">
                <a:solidFill>
                  <a:schemeClr val="bg2">
                    <a:lumMod val="90000"/>
                  </a:schemeClr>
                </a:solidFill>
                <a:latin typeface="Candara" panose="020E0502030303020204" pitchFamily="34" charset="0"/>
                <a:cs typeface="Arial" panose="020B0604020202020204" pitchFamily="34" charset="0"/>
              </a:rPr>
              <a:t> </a:t>
            </a:r>
            <a:r>
              <a:rPr lang="en-US" altLang="zh-TW" sz="1200" kern="100" dirty="0" smtClean="0">
                <a:solidFill>
                  <a:schemeClr val="bg2">
                    <a:lumMod val="90000"/>
                  </a:schemeClr>
                </a:solidFill>
                <a:latin typeface="Candara" panose="020E0502030303020204" pitchFamily="34" charset="0"/>
                <a:cs typeface="Arial" panose="020B0604020202020204" pitchFamily="34" charset="0"/>
              </a:rPr>
              <a:t>2024, </a:t>
            </a:r>
            <a:r>
              <a:rPr lang="en-US" altLang="zh-TW" sz="1200" kern="100" dirty="0">
                <a:solidFill>
                  <a:schemeClr val="bg2">
                    <a:lumMod val="90000"/>
                  </a:schemeClr>
                </a:solidFill>
                <a:latin typeface="Candara" panose="020E0502030303020204" pitchFamily="34" charset="0"/>
                <a:cs typeface="Arial" panose="020B0604020202020204" pitchFamily="34" charset="0"/>
              </a:rPr>
              <a:t>All </a:t>
            </a:r>
            <a:r>
              <a:rPr lang="en-US" altLang="zh-TW" sz="1200" kern="100" dirty="0" smtClean="0">
                <a:solidFill>
                  <a:schemeClr val="bg2">
                    <a:lumMod val="90000"/>
                  </a:schemeClr>
                </a:solidFill>
                <a:latin typeface="Candara" panose="020E0502030303020204" pitchFamily="34" charset="0"/>
                <a:cs typeface="Arial" panose="020B0604020202020204" pitchFamily="34" charset="0"/>
              </a:rPr>
              <a:t>Rights</a:t>
            </a:r>
            <a:r>
              <a:rPr lang="zh-TW" altLang="en-US" sz="1200" kern="100" dirty="0" smtClean="0">
                <a:solidFill>
                  <a:schemeClr val="bg2">
                    <a:lumMod val="90000"/>
                  </a:schemeClr>
                </a:solidFill>
                <a:latin typeface="Candara" panose="020E0502030303020204" pitchFamily="34" charset="0"/>
                <a:cs typeface="Arial" panose="020B0604020202020204" pitchFamily="34" charset="0"/>
              </a:rPr>
              <a:t> </a:t>
            </a:r>
            <a:r>
              <a:rPr lang="en-US" altLang="zh-TW" sz="1200" kern="100" dirty="0" smtClean="0">
                <a:solidFill>
                  <a:schemeClr val="bg2">
                    <a:lumMod val="90000"/>
                  </a:schemeClr>
                </a:solidFill>
                <a:latin typeface="Candara" panose="020E0502030303020204" pitchFamily="34" charset="0"/>
                <a:cs typeface="Arial" panose="020B0604020202020204" pitchFamily="34" charset="0"/>
              </a:rPr>
              <a:t>Reserved</a:t>
            </a:r>
            <a:endParaRPr lang="zh-TW" altLang="en-US" sz="1200" dirty="0">
              <a:solidFill>
                <a:schemeClr val="bg2">
                  <a:lumMod val="90000"/>
                </a:schemeClr>
              </a:solidFill>
              <a:latin typeface="Candara" panose="020E0502030303020204" pitchFamily="34" charset="0"/>
              <a:cs typeface="Arial" panose="020B0604020202020204" pitchFamily="34" charset="0"/>
            </a:endParaRPr>
          </a:p>
        </p:txBody>
      </p:sp>
      <p:sp>
        <p:nvSpPr>
          <p:cNvPr id="9" name="矩形 8"/>
          <p:cNvSpPr/>
          <p:nvPr/>
        </p:nvSpPr>
        <p:spPr>
          <a:xfrm>
            <a:off x="5029200" y="1488655"/>
            <a:ext cx="6702725" cy="5493812"/>
          </a:xfrm>
          <a:prstGeom prst="rect">
            <a:avLst/>
          </a:prstGeom>
        </p:spPr>
        <p:txBody>
          <a:bodyPr wrap="square">
            <a:spAutoFit/>
          </a:bodyPr>
          <a:lstStyle/>
          <a:p>
            <a:pPr>
              <a:lnSpc>
                <a:spcPct val="200000"/>
              </a:lnSpc>
            </a:pPr>
            <a:r>
              <a:rPr lang="zh-TW" altLang="en-US" sz="2700" kern="0" dirty="0" smtClean="0">
                <a:solidFill>
                  <a:schemeClr val="bg1"/>
                </a:solidFill>
                <a:latin typeface="+mn-ea"/>
                <a:cs typeface="微軟正黑體" panose="020B0604030504040204" pitchFamily="34" charset="-120"/>
              </a:rPr>
              <a:t>產品應用 </a:t>
            </a:r>
            <a:r>
              <a:rPr lang="en-US" altLang="zh-TW" sz="2700" kern="0" dirty="0" smtClean="0">
                <a:solidFill>
                  <a:schemeClr val="bg1"/>
                </a:solidFill>
                <a:latin typeface="+mn-ea"/>
                <a:cs typeface="微軟正黑體" panose="020B0604030504040204" pitchFamily="34" charset="-120"/>
              </a:rPr>
              <a:t>:</a:t>
            </a:r>
            <a:r>
              <a:rPr lang="zh-TW" altLang="en-US" sz="2700" kern="0" dirty="0" smtClean="0">
                <a:solidFill>
                  <a:schemeClr val="bg1"/>
                </a:solidFill>
                <a:latin typeface="+mn-ea"/>
                <a:cs typeface="微軟正黑體" panose="020B0604030504040204" pitchFamily="34" charset="-120"/>
              </a:rPr>
              <a:t>     網路影音直播串流與控制系統   </a:t>
            </a:r>
            <a:endParaRPr lang="en-US" altLang="zh-TW" sz="2700" kern="0" dirty="0" smtClean="0">
              <a:solidFill>
                <a:schemeClr val="bg1"/>
              </a:solidFill>
              <a:latin typeface="+mn-ea"/>
              <a:cs typeface="微軟正黑體" panose="020B0604030504040204" pitchFamily="34" charset="-120"/>
            </a:endParaRPr>
          </a:p>
          <a:p>
            <a:pPr>
              <a:lnSpc>
                <a:spcPct val="200000"/>
              </a:lnSpc>
            </a:pPr>
            <a:r>
              <a:rPr lang="en-US" altLang="zh-TW" sz="2700" kern="0" dirty="0" smtClean="0">
                <a:solidFill>
                  <a:schemeClr val="bg1"/>
                </a:solidFill>
                <a:latin typeface="+mn-ea"/>
                <a:cs typeface="微軟正黑體" panose="020B0604030504040204" pitchFamily="34" charset="-120"/>
              </a:rPr>
              <a:t>                       </a:t>
            </a:r>
            <a:r>
              <a:rPr lang="zh-TW" altLang="en-US" sz="2700" kern="0" dirty="0" smtClean="0">
                <a:solidFill>
                  <a:schemeClr val="bg1"/>
                </a:solidFill>
                <a:latin typeface="+mn-ea"/>
                <a:cs typeface="微軟正黑體" panose="020B0604030504040204" pitchFamily="34" charset="-120"/>
              </a:rPr>
              <a:t>視訊會議多人資訊即時共享器</a:t>
            </a:r>
            <a:endParaRPr lang="en-US" altLang="zh-TW" sz="2700" kern="0" dirty="0">
              <a:solidFill>
                <a:schemeClr val="bg1"/>
              </a:solidFill>
              <a:latin typeface="+mn-ea"/>
              <a:cs typeface="微軟正黑體" panose="020B0604030504040204" pitchFamily="34" charset="-120"/>
            </a:endParaRPr>
          </a:p>
          <a:p>
            <a:pPr>
              <a:lnSpc>
                <a:spcPct val="200000"/>
              </a:lnSpc>
            </a:pPr>
            <a:r>
              <a:rPr lang="zh-TW" altLang="en-US" sz="2700" kern="0" dirty="0" smtClean="0">
                <a:solidFill>
                  <a:schemeClr val="bg1"/>
                </a:solidFill>
                <a:latin typeface="+mn-ea"/>
                <a:cs typeface="微軟正黑體" panose="020B0604030504040204" pitchFamily="34" charset="-120"/>
              </a:rPr>
              <a:t>                       醫療與工業影</a:t>
            </a:r>
            <a:r>
              <a:rPr lang="zh-TW" altLang="en-US" sz="2700" kern="0" dirty="0">
                <a:solidFill>
                  <a:schemeClr val="bg1"/>
                </a:solidFill>
                <a:latin typeface="+mn-ea"/>
                <a:cs typeface="微軟正黑體" panose="020B0604030504040204" pitchFamily="34" charset="-120"/>
              </a:rPr>
              <a:t>像</a:t>
            </a:r>
            <a:r>
              <a:rPr lang="zh-TW" altLang="en-US" sz="2700" kern="0" dirty="0" smtClean="0">
                <a:solidFill>
                  <a:schemeClr val="bg1"/>
                </a:solidFill>
                <a:latin typeface="+mn-ea"/>
                <a:cs typeface="微軟正黑體" panose="020B0604030504040204" pitchFamily="34" charset="-120"/>
              </a:rPr>
              <a:t>訊號轉換控制</a:t>
            </a:r>
            <a:endParaRPr lang="en-US" altLang="zh-TW" sz="2700" kern="0" dirty="0">
              <a:solidFill>
                <a:schemeClr val="bg1"/>
              </a:solidFill>
              <a:latin typeface="+mn-ea"/>
              <a:cs typeface="微軟正黑體" panose="020B0604030504040204" pitchFamily="34" charset="-120"/>
            </a:endParaRPr>
          </a:p>
          <a:p>
            <a:pPr>
              <a:lnSpc>
                <a:spcPct val="200000"/>
              </a:lnSpc>
            </a:pPr>
            <a:r>
              <a:rPr lang="en-US" altLang="zh-TW" sz="2700" kern="0" dirty="0">
                <a:solidFill>
                  <a:schemeClr val="bg1"/>
                </a:solidFill>
                <a:latin typeface="+mn-ea"/>
                <a:cs typeface="微軟正黑體" panose="020B0604030504040204" pitchFamily="34" charset="-120"/>
              </a:rPr>
              <a:t>                      </a:t>
            </a:r>
            <a:r>
              <a:rPr lang="en-US" altLang="zh-TW" sz="2700" kern="0" dirty="0" smtClean="0">
                <a:solidFill>
                  <a:schemeClr val="bg1"/>
                </a:solidFill>
                <a:latin typeface="+mn-ea"/>
                <a:cs typeface="微軟正黑體" panose="020B0604030504040204" pitchFamily="34" charset="-120"/>
              </a:rPr>
              <a:t> </a:t>
            </a:r>
            <a:r>
              <a:rPr lang="zh-TW" altLang="en-US" sz="2700" kern="0" dirty="0" smtClean="0">
                <a:solidFill>
                  <a:schemeClr val="bg1"/>
                </a:solidFill>
                <a:latin typeface="+mn-ea"/>
                <a:cs typeface="微軟正黑體" panose="020B0604030504040204" pitchFamily="34" charset="-120"/>
              </a:rPr>
              <a:t>微型攝影鏡頭影音處理</a:t>
            </a:r>
            <a:endParaRPr lang="en-US" altLang="zh-TW" sz="2700" kern="0" dirty="0">
              <a:solidFill>
                <a:schemeClr val="bg1"/>
              </a:solidFill>
              <a:latin typeface="+mn-ea"/>
              <a:cs typeface="微軟正黑體" panose="020B0604030504040204" pitchFamily="34" charset="-120"/>
            </a:endParaRPr>
          </a:p>
          <a:p>
            <a:pPr>
              <a:lnSpc>
                <a:spcPct val="200000"/>
              </a:lnSpc>
            </a:pPr>
            <a:r>
              <a:rPr lang="en-US" altLang="zh-TW" sz="2700" kern="0" dirty="0">
                <a:solidFill>
                  <a:schemeClr val="bg1"/>
                </a:solidFill>
                <a:latin typeface="+mn-ea"/>
                <a:cs typeface="微軟正黑體" panose="020B0604030504040204" pitchFamily="34" charset="-120"/>
              </a:rPr>
              <a:t>                      </a:t>
            </a:r>
            <a:r>
              <a:rPr lang="en-US" altLang="zh-TW" sz="2700" kern="0" dirty="0" smtClean="0">
                <a:solidFill>
                  <a:schemeClr val="bg1"/>
                </a:solidFill>
                <a:latin typeface="+mn-ea"/>
                <a:cs typeface="微軟正黑體" panose="020B0604030504040204" pitchFamily="34" charset="-120"/>
              </a:rPr>
              <a:t> </a:t>
            </a:r>
            <a:endParaRPr lang="zh-TW" altLang="en-US" sz="2700" kern="0" dirty="0">
              <a:solidFill>
                <a:schemeClr val="bg1"/>
              </a:solidFill>
              <a:latin typeface="+mn-ea"/>
              <a:cs typeface="微軟正黑體" panose="020B0604030504040204" pitchFamily="34" charset="-120"/>
            </a:endParaRPr>
          </a:p>
          <a:p>
            <a:pPr>
              <a:lnSpc>
                <a:spcPct val="150000"/>
              </a:lnSpc>
            </a:pPr>
            <a:r>
              <a:rPr lang="en-US" altLang="zh-TW" kern="0" dirty="0" smtClean="0">
                <a:solidFill>
                  <a:schemeClr val="bg1"/>
                </a:solidFill>
                <a:latin typeface="+mn-ea"/>
                <a:cs typeface="微軟正黑體" panose="020B0604030504040204" pitchFamily="34" charset="-120"/>
              </a:rPr>
              <a:t>                      </a:t>
            </a:r>
            <a:endParaRPr lang="en-US" altLang="zh-TW" kern="0" dirty="0">
              <a:solidFill>
                <a:schemeClr val="bg1"/>
              </a:solidFill>
              <a:latin typeface="+mn-ea"/>
              <a:cs typeface="微軟正黑體" panose="020B0604030504040204" pitchFamily="34" charset="-120"/>
            </a:endParaRPr>
          </a:p>
          <a:p>
            <a:pPr>
              <a:lnSpc>
                <a:spcPct val="150000"/>
              </a:lnSpc>
            </a:pPr>
            <a:endParaRPr lang="en-US" altLang="zh-TW" kern="0" dirty="0" smtClean="0">
              <a:solidFill>
                <a:srgbClr val="273241"/>
              </a:solidFill>
              <a:latin typeface="+mn-ea"/>
              <a:cs typeface="微軟正黑體" panose="020B0604030504040204" pitchFamily="34" charset="-120"/>
            </a:endParaRPr>
          </a:p>
          <a:p>
            <a:pPr>
              <a:lnSpc>
                <a:spcPct val="150000"/>
              </a:lnSpc>
            </a:pPr>
            <a:r>
              <a:rPr lang="zh-TW" altLang="en-US" kern="0" dirty="0" smtClean="0">
                <a:solidFill>
                  <a:srgbClr val="273241"/>
                </a:solidFill>
                <a:latin typeface="+mn-ea"/>
                <a:cs typeface="微軟正黑體" panose="020B0604030504040204" pitchFamily="34" charset="-120"/>
              </a:rPr>
              <a:t>                    </a:t>
            </a:r>
            <a:endParaRPr lang="zh-TW" altLang="zh-TW" kern="100" dirty="0">
              <a:solidFill>
                <a:srgbClr val="273241"/>
              </a:solidFill>
              <a:latin typeface="+mn-ea"/>
            </a:endParaRPr>
          </a:p>
        </p:txBody>
      </p:sp>
    </p:spTree>
    <p:extLst>
      <p:ext uri="{BB962C8B-B14F-4D97-AF65-F5344CB8AC3E}">
        <p14:creationId xmlns:p14="http://schemas.microsoft.com/office/powerpoint/2010/main" val="4154743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4603032" y="6350000"/>
            <a:ext cx="3617941" cy="276999"/>
          </a:xfrm>
          <a:prstGeom prst="rect">
            <a:avLst/>
          </a:prstGeom>
        </p:spPr>
        <p:txBody>
          <a:bodyPr wrap="square">
            <a:spAutoFit/>
          </a:bodyPr>
          <a:lstStyle/>
          <a:p>
            <a:pPr algn="ct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Copyright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err="1">
                <a:solidFill>
                  <a:schemeClr val="tx1">
                    <a:lumMod val="50000"/>
                    <a:lumOff val="50000"/>
                  </a:schemeClr>
                </a:solidFill>
                <a:latin typeface="Candara" panose="020E0502030303020204" pitchFamily="34" charset="0"/>
                <a:cs typeface="Arial" panose="020B0604020202020204" pitchFamily="34" charset="0"/>
              </a:rPr>
              <a:t>eGalax_eMPIA</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2024,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All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Rights</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Reserved</a:t>
            </a:r>
            <a:endParaRPr lang="zh-TW" altLang="en-US" sz="1200" dirty="0">
              <a:solidFill>
                <a:schemeClr val="tx1">
                  <a:lumMod val="50000"/>
                  <a:lumOff val="50000"/>
                </a:schemeClr>
              </a:solidFill>
              <a:latin typeface="Candara" panose="020E0502030303020204" pitchFamily="34" charset="0"/>
              <a:cs typeface="Arial" panose="020B0604020202020204" pitchFamily="34" charset="0"/>
            </a:endParaRPr>
          </a:p>
        </p:txBody>
      </p:sp>
      <p:sp>
        <p:nvSpPr>
          <p:cNvPr id="4" name="文字方塊 3"/>
          <p:cNvSpPr txBox="1"/>
          <p:nvPr/>
        </p:nvSpPr>
        <p:spPr>
          <a:xfrm>
            <a:off x="990601" y="724534"/>
            <a:ext cx="3689464" cy="707886"/>
          </a:xfrm>
          <a:prstGeom prst="rect">
            <a:avLst/>
          </a:prstGeom>
          <a:noFill/>
        </p:spPr>
        <p:txBody>
          <a:bodyPr wrap="square" rtlCol="0" anchor="ctr">
            <a:spAutoFit/>
          </a:bodyPr>
          <a:lstStyle/>
          <a:p>
            <a:r>
              <a:rPr lang="zh-TW" altLang="en-US" sz="4000" b="1" dirty="0" smtClean="0">
                <a:solidFill>
                  <a:srgbClr val="273241"/>
                </a:solidFill>
              </a:rPr>
              <a:t>產品組合</a:t>
            </a:r>
            <a:endParaRPr lang="zh-TW" altLang="en-US" sz="4000" b="1" dirty="0">
              <a:solidFill>
                <a:srgbClr val="273241"/>
              </a:solidFill>
            </a:endParaRPr>
          </a:p>
        </p:txBody>
      </p:sp>
      <p:graphicFrame>
        <p:nvGraphicFramePr>
          <p:cNvPr id="8" name="圖表 7"/>
          <p:cNvGraphicFramePr>
            <a:graphicFrameLocks/>
          </p:cNvGraphicFramePr>
          <p:nvPr>
            <p:extLst>
              <p:ext uri="{D42A27DB-BD31-4B8C-83A1-F6EECF244321}">
                <p14:modId xmlns:p14="http://schemas.microsoft.com/office/powerpoint/2010/main" val="362183631"/>
              </p:ext>
            </p:extLst>
          </p:nvPr>
        </p:nvGraphicFramePr>
        <p:xfrm>
          <a:off x="1143838" y="3413344"/>
          <a:ext cx="9820334" cy="27372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724356034"/>
              </p:ext>
            </p:extLst>
          </p:nvPr>
        </p:nvGraphicFramePr>
        <p:xfrm>
          <a:off x="1143838" y="1594024"/>
          <a:ext cx="9820334" cy="1425220"/>
        </p:xfrm>
        <a:graphic>
          <a:graphicData uri="http://schemas.openxmlformats.org/drawingml/2006/table">
            <a:tbl>
              <a:tblPr/>
              <a:tblGrid>
                <a:gridCol w="1506824">
                  <a:extLst>
                    <a:ext uri="{9D8B030D-6E8A-4147-A177-3AD203B41FA5}">
                      <a16:colId xmlns:a16="http://schemas.microsoft.com/office/drawing/2014/main" val="2354171692"/>
                    </a:ext>
                  </a:extLst>
                </a:gridCol>
                <a:gridCol w="900630">
                  <a:extLst>
                    <a:ext uri="{9D8B030D-6E8A-4147-A177-3AD203B41FA5}">
                      <a16:colId xmlns:a16="http://schemas.microsoft.com/office/drawing/2014/main" val="3684686836"/>
                    </a:ext>
                  </a:extLst>
                </a:gridCol>
                <a:gridCol w="900630">
                  <a:extLst>
                    <a:ext uri="{9D8B030D-6E8A-4147-A177-3AD203B41FA5}">
                      <a16:colId xmlns:a16="http://schemas.microsoft.com/office/drawing/2014/main" val="504709407"/>
                    </a:ext>
                  </a:extLst>
                </a:gridCol>
                <a:gridCol w="900630">
                  <a:extLst>
                    <a:ext uri="{9D8B030D-6E8A-4147-A177-3AD203B41FA5}">
                      <a16:colId xmlns:a16="http://schemas.microsoft.com/office/drawing/2014/main" val="1045004280"/>
                    </a:ext>
                  </a:extLst>
                </a:gridCol>
                <a:gridCol w="935270">
                  <a:extLst>
                    <a:ext uri="{9D8B030D-6E8A-4147-A177-3AD203B41FA5}">
                      <a16:colId xmlns:a16="http://schemas.microsoft.com/office/drawing/2014/main" val="3434450311"/>
                    </a:ext>
                  </a:extLst>
                </a:gridCol>
                <a:gridCol w="935270">
                  <a:extLst>
                    <a:ext uri="{9D8B030D-6E8A-4147-A177-3AD203B41FA5}">
                      <a16:colId xmlns:a16="http://schemas.microsoft.com/office/drawing/2014/main" val="4074408405"/>
                    </a:ext>
                  </a:extLst>
                </a:gridCol>
                <a:gridCol w="935270">
                  <a:extLst>
                    <a:ext uri="{9D8B030D-6E8A-4147-A177-3AD203B41FA5}">
                      <a16:colId xmlns:a16="http://schemas.microsoft.com/office/drawing/2014/main" val="1593282345"/>
                    </a:ext>
                  </a:extLst>
                </a:gridCol>
                <a:gridCol w="935270">
                  <a:extLst>
                    <a:ext uri="{9D8B030D-6E8A-4147-A177-3AD203B41FA5}">
                      <a16:colId xmlns:a16="http://schemas.microsoft.com/office/drawing/2014/main" val="1858108314"/>
                    </a:ext>
                  </a:extLst>
                </a:gridCol>
                <a:gridCol w="935270">
                  <a:extLst>
                    <a:ext uri="{9D8B030D-6E8A-4147-A177-3AD203B41FA5}">
                      <a16:colId xmlns:a16="http://schemas.microsoft.com/office/drawing/2014/main" val="1285882887"/>
                    </a:ext>
                  </a:extLst>
                </a:gridCol>
                <a:gridCol w="935270">
                  <a:extLst>
                    <a:ext uri="{9D8B030D-6E8A-4147-A177-3AD203B41FA5}">
                      <a16:colId xmlns:a16="http://schemas.microsoft.com/office/drawing/2014/main" val="4101003454"/>
                    </a:ext>
                  </a:extLst>
                </a:gridCol>
              </a:tblGrid>
              <a:tr h="356305">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分類</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a:t>
                      </a: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期間</a:t>
                      </a: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110Q4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111Q1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111Q2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111Q3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111Q4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112Q1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112Q2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112Q3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Times New Roman" panose="02020603050405020304" pitchFamily="18" charset="0"/>
                          <a:ea typeface="新細明體" panose="02020500000000000000" pitchFamily="18" charset="-120"/>
                        </a:rPr>
                        <a:t>112Q4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085852"/>
                  </a:ext>
                </a:extLst>
              </a:tr>
              <a:tr h="356305">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觸控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94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91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924910"/>
                  </a:ext>
                </a:extLst>
              </a:tr>
              <a:tr h="356305">
                <a:tc>
                  <a:txBody>
                    <a:bodyPr/>
                    <a:lstStyle/>
                    <a:p>
                      <a:pPr algn="l" fontAlgn="b"/>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影音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099407"/>
                  </a:ext>
                </a:extLst>
              </a:tr>
              <a:tr h="356305">
                <a:tc>
                  <a:txBody>
                    <a:bodyPr/>
                    <a:lstStyle/>
                    <a:p>
                      <a:pPr algn="l" fontAlgn="ctr"/>
                      <a:r>
                        <a:rPr lang="zh-TW" altLang="en-US" sz="1400" b="0" i="0" u="none" strike="noStrike" dirty="0">
                          <a:solidFill>
                            <a:srgbClr val="000000"/>
                          </a:solidFill>
                          <a:effectLst/>
                          <a:latin typeface="新細明體" panose="02020500000000000000" pitchFamily="18" charset="-120"/>
                          <a:ea typeface="新細明體" panose="02020500000000000000" pitchFamily="18" charset="-120"/>
                        </a:rPr>
                        <a:t>合計</a:t>
                      </a: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tc>
                  <a:txBody>
                    <a:bodyPr/>
                    <a:lstStyle/>
                    <a:p>
                      <a:pPr algn="l" fontAlgn="b"/>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99"/>
                    </a:solidFill>
                  </a:tcPr>
                </a:tc>
                <a:extLst>
                  <a:ext uri="{0D108BD9-81ED-4DB2-BD59-A6C34878D82A}">
                    <a16:rowId xmlns:a16="http://schemas.microsoft.com/office/drawing/2014/main" val="727711658"/>
                  </a:ext>
                </a:extLst>
              </a:tr>
            </a:tbl>
          </a:graphicData>
        </a:graphic>
      </p:graphicFrame>
    </p:spTree>
    <p:extLst>
      <p:ext uri="{BB962C8B-B14F-4D97-AF65-F5344CB8AC3E}">
        <p14:creationId xmlns:p14="http://schemas.microsoft.com/office/powerpoint/2010/main" val="3268951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4603033" y="6350000"/>
            <a:ext cx="3652446" cy="276999"/>
          </a:xfrm>
          <a:prstGeom prst="rect">
            <a:avLst/>
          </a:prstGeom>
        </p:spPr>
        <p:txBody>
          <a:bodyPr wrap="square">
            <a:spAutoFit/>
          </a:bodyPr>
          <a:lstStyle/>
          <a:p>
            <a:pPr algn="ct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Copyright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err="1">
                <a:solidFill>
                  <a:schemeClr val="tx1">
                    <a:lumMod val="50000"/>
                    <a:lumOff val="50000"/>
                  </a:schemeClr>
                </a:solidFill>
                <a:latin typeface="Candara" panose="020E0502030303020204" pitchFamily="34" charset="0"/>
                <a:cs typeface="Arial" panose="020B0604020202020204" pitchFamily="34" charset="0"/>
              </a:rPr>
              <a:t>eGalax_eMPIA</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2024,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All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Rights</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Reserved</a:t>
            </a:r>
            <a:endParaRPr lang="zh-TW" altLang="en-US" sz="1200" dirty="0">
              <a:solidFill>
                <a:schemeClr val="tx1">
                  <a:lumMod val="50000"/>
                  <a:lumOff val="50000"/>
                </a:schemeClr>
              </a:solidFill>
              <a:latin typeface="Candara" panose="020E0502030303020204" pitchFamily="34" charset="0"/>
              <a:cs typeface="Arial" panose="020B0604020202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838766730"/>
              </p:ext>
            </p:extLst>
          </p:nvPr>
        </p:nvGraphicFramePr>
        <p:xfrm>
          <a:off x="1123722" y="741878"/>
          <a:ext cx="9849079" cy="5338109"/>
        </p:xfrm>
        <a:graphic>
          <a:graphicData uri="http://schemas.openxmlformats.org/drawingml/2006/table">
            <a:tbl>
              <a:tblPr/>
              <a:tblGrid>
                <a:gridCol w="3391217">
                  <a:extLst>
                    <a:ext uri="{9D8B030D-6E8A-4147-A177-3AD203B41FA5}">
                      <a16:colId xmlns:a16="http://schemas.microsoft.com/office/drawing/2014/main" val="3442851917"/>
                    </a:ext>
                  </a:extLst>
                </a:gridCol>
                <a:gridCol w="1399018">
                  <a:extLst>
                    <a:ext uri="{9D8B030D-6E8A-4147-A177-3AD203B41FA5}">
                      <a16:colId xmlns:a16="http://schemas.microsoft.com/office/drawing/2014/main" val="3839275506"/>
                    </a:ext>
                  </a:extLst>
                </a:gridCol>
                <a:gridCol w="89536">
                  <a:extLst>
                    <a:ext uri="{9D8B030D-6E8A-4147-A177-3AD203B41FA5}">
                      <a16:colId xmlns:a16="http://schemas.microsoft.com/office/drawing/2014/main" val="4124318628"/>
                    </a:ext>
                  </a:extLst>
                </a:gridCol>
                <a:gridCol w="1399018">
                  <a:extLst>
                    <a:ext uri="{9D8B030D-6E8A-4147-A177-3AD203B41FA5}">
                      <a16:colId xmlns:a16="http://schemas.microsoft.com/office/drawing/2014/main" val="2539577284"/>
                    </a:ext>
                  </a:extLst>
                </a:gridCol>
                <a:gridCol w="89536">
                  <a:extLst>
                    <a:ext uri="{9D8B030D-6E8A-4147-A177-3AD203B41FA5}">
                      <a16:colId xmlns:a16="http://schemas.microsoft.com/office/drawing/2014/main" val="2153293847"/>
                    </a:ext>
                  </a:extLst>
                </a:gridCol>
                <a:gridCol w="1399018">
                  <a:extLst>
                    <a:ext uri="{9D8B030D-6E8A-4147-A177-3AD203B41FA5}">
                      <a16:colId xmlns:a16="http://schemas.microsoft.com/office/drawing/2014/main" val="1879833315"/>
                    </a:ext>
                  </a:extLst>
                </a:gridCol>
                <a:gridCol w="89536">
                  <a:extLst>
                    <a:ext uri="{9D8B030D-6E8A-4147-A177-3AD203B41FA5}">
                      <a16:colId xmlns:a16="http://schemas.microsoft.com/office/drawing/2014/main" val="2829868605"/>
                    </a:ext>
                  </a:extLst>
                </a:gridCol>
                <a:gridCol w="951332">
                  <a:extLst>
                    <a:ext uri="{9D8B030D-6E8A-4147-A177-3AD203B41FA5}">
                      <a16:colId xmlns:a16="http://schemas.microsoft.com/office/drawing/2014/main" val="1431688874"/>
                    </a:ext>
                  </a:extLst>
                </a:gridCol>
                <a:gridCol w="89536">
                  <a:extLst>
                    <a:ext uri="{9D8B030D-6E8A-4147-A177-3AD203B41FA5}">
                      <a16:colId xmlns:a16="http://schemas.microsoft.com/office/drawing/2014/main" val="3937445139"/>
                    </a:ext>
                  </a:extLst>
                </a:gridCol>
                <a:gridCol w="951332">
                  <a:extLst>
                    <a:ext uri="{9D8B030D-6E8A-4147-A177-3AD203B41FA5}">
                      <a16:colId xmlns:a16="http://schemas.microsoft.com/office/drawing/2014/main" val="2090145149"/>
                    </a:ext>
                  </a:extLst>
                </a:gridCol>
              </a:tblGrid>
              <a:tr h="303147">
                <a:tc gridSpan="10">
                  <a:txBody>
                    <a:bodyPr/>
                    <a:lstStyle/>
                    <a:p>
                      <a:pPr algn="ctr" fontAlgn="ctr"/>
                      <a:r>
                        <a:rPr lang="zh-TW" altLang="en-US" sz="1100" b="0" i="0" u="none" strike="noStrike" dirty="0">
                          <a:solidFill>
                            <a:srgbClr val="000000"/>
                          </a:solidFill>
                          <a:effectLst/>
                          <a:latin typeface="標楷體" panose="03000509000000000000" pitchFamily="65" charset="-120"/>
                          <a:ea typeface="標楷體" panose="03000509000000000000" pitchFamily="65" charset="-120"/>
                        </a:rPr>
                        <a:t> </a:t>
                      </a:r>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合併損益表比較</a:t>
                      </a:r>
                      <a:r>
                        <a:rPr lang="en-US" altLang="zh-TW" sz="1800" b="0"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季別比較（一） </a:t>
                      </a:r>
                    </a:p>
                  </a:txBody>
                  <a:tcPr marL="8742" marR="8742" marT="8742"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11684984"/>
                  </a:ext>
                </a:extLst>
              </a:tr>
              <a:tr h="262486">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ctr"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標楷體" panose="03000509000000000000" pitchFamily="65" charset="-120"/>
                        <a:ea typeface="標楷體" panose="03000509000000000000" pitchFamily="65"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2024632348"/>
                  </a:ext>
                </a:extLst>
              </a:tr>
              <a:tr h="262486">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單位：除每股盈餘為元外，其餘為仟元</a:t>
                      </a:r>
                    </a:p>
                  </a:txBody>
                  <a:tcPr marL="8742" marR="8742" marT="8742" marB="0" anchor="ctr">
                    <a:lnL>
                      <a:noFill/>
                    </a:lnL>
                    <a:lnR>
                      <a:noFill/>
                    </a:lnR>
                    <a:lnT>
                      <a:noFill/>
                    </a:lnT>
                    <a:lnB>
                      <a:noFill/>
                    </a:lnB>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112</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年第四季</a:t>
                      </a: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ct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112</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年第三季</a:t>
                      </a: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ct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111</a:t>
                      </a:r>
                      <a:r>
                        <a:rPr lang="zh-TW" altLang="en-US" sz="1400" b="0" i="0" u="none" strike="noStrike">
                          <a:solidFill>
                            <a:srgbClr val="000000"/>
                          </a:solidFill>
                          <a:effectLst/>
                          <a:latin typeface="標楷體" panose="03000509000000000000" pitchFamily="65" charset="-120"/>
                          <a:ea typeface="標楷體" panose="03000509000000000000" pitchFamily="65" charset="-120"/>
                        </a:rPr>
                        <a:t>第四季</a:t>
                      </a: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ctr"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季增減</a:t>
                      </a:r>
                      <a:r>
                        <a:rPr lang="zh-TW" altLang="en-US" sz="1400" b="0" i="0" u="none" strike="noStrike">
                          <a:solidFill>
                            <a:srgbClr val="000000"/>
                          </a:solidFill>
                          <a:effectLst/>
                          <a:latin typeface="新細明體" panose="02020500000000000000" pitchFamily="18" charset="-120"/>
                          <a:ea typeface="新細明體" panose="02020500000000000000" pitchFamily="18" charset="-120"/>
                        </a:rPr>
                        <a:t>％</a:t>
                      </a: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ctr"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年增減％</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002669"/>
                  </a:ext>
                </a:extLst>
              </a:tr>
              <a:tr h="262486">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營業收入</a:t>
                      </a: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243,964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245,558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259,697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-6%</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02796142"/>
                  </a:ext>
                </a:extLst>
              </a:tr>
              <a:tr h="262486">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營業成本</a:t>
                      </a: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281,308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153,678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119,459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83%</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135%</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6159323"/>
                  </a:ext>
                </a:extLst>
              </a:tr>
              <a:tr h="262486">
                <a:tc>
                  <a:txBody>
                    <a:bodyPr/>
                    <a:lstStyle/>
                    <a:p>
                      <a:pPr algn="l" fontAlgn="ctr"/>
                      <a:r>
                        <a:rPr lang="zh-TW" altLang="en-US" sz="1400" b="0" i="0" u="none" strike="noStrike" dirty="0" smtClean="0">
                          <a:solidFill>
                            <a:srgbClr val="000000"/>
                          </a:solidFill>
                          <a:effectLst/>
                          <a:latin typeface="標楷體" panose="03000509000000000000" pitchFamily="65" charset="-120"/>
                          <a:ea typeface="標楷體" panose="03000509000000000000" pitchFamily="65" charset="-120"/>
                        </a:rPr>
                        <a:t>營業毛（損）利</a:t>
                      </a: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(37,344)</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91,880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140,238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-141%</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-127%</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30671213"/>
                  </a:ext>
                </a:extLst>
              </a:tr>
              <a:tr h="262486">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毛利率</a:t>
                      </a:r>
                    </a:p>
                  </a:txBody>
                  <a:tcPr marL="8742" marR="8742" marT="8742"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-15%</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1" u="none" strike="noStrike" dirty="0">
                          <a:solidFill>
                            <a:srgbClr val="000000"/>
                          </a:solidFill>
                          <a:effectLst/>
                          <a:latin typeface="Times New Roman" panose="02020603050405020304" pitchFamily="18" charset="0"/>
                          <a:ea typeface="新細明體" panose="02020500000000000000" pitchFamily="18" charset="-120"/>
                        </a:rPr>
                        <a:t>37%</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54%</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3462394003"/>
                  </a:ext>
                </a:extLst>
              </a:tr>
              <a:tr h="262486">
                <a:tc>
                  <a:txBody>
                    <a:bodyPr/>
                    <a:lstStyle/>
                    <a:p>
                      <a:pPr algn="l"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營業費用</a:t>
                      </a:r>
                    </a:p>
                  </a:txBody>
                  <a:tcPr marL="8742" marR="8742" marT="8742"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55,924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81,206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92,244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-31%</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-39%</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4782120"/>
                  </a:ext>
                </a:extLst>
              </a:tr>
              <a:tr h="262486">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a:t>
                      </a:r>
                      <a:r>
                        <a:rPr lang="zh-TW" altLang="en-US" sz="1400" b="0" i="0" u="none" strike="noStrike" dirty="0" smtClean="0">
                          <a:solidFill>
                            <a:srgbClr val="000000"/>
                          </a:solidFill>
                          <a:effectLst/>
                          <a:latin typeface="標楷體" panose="03000509000000000000" pitchFamily="65" charset="-120"/>
                          <a:ea typeface="標楷體" panose="03000509000000000000" pitchFamily="65" charset="-120"/>
                        </a:rPr>
                        <a:t>淨（損）利</a:t>
                      </a: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(93,268)</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10,674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47,994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-974%</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-294%</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49012651"/>
                  </a:ext>
                </a:extLst>
              </a:tr>
              <a:tr h="262486">
                <a:tc>
                  <a:txBody>
                    <a:bodyPr/>
                    <a:lstStyle/>
                    <a:p>
                      <a:pPr algn="l" fontAlgn="ctr"/>
                      <a:r>
                        <a:rPr lang="zh-TW" altLang="en-US" sz="1400" b="0" i="1" u="none" strike="noStrike">
                          <a:solidFill>
                            <a:srgbClr val="000000"/>
                          </a:solidFill>
                          <a:effectLst/>
                          <a:latin typeface="標楷體" panose="03000509000000000000" pitchFamily="65" charset="-120"/>
                          <a:ea typeface="標楷體" panose="03000509000000000000" pitchFamily="65" charset="-120"/>
                        </a:rPr>
                        <a:t>營業淨利率</a:t>
                      </a:r>
                    </a:p>
                  </a:txBody>
                  <a:tcPr marL="8742" marR="8742" marT="8742"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-38%</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1" u="none" strike="noStrike" dirty="0">
                          <a:solidFill>
                            <a:srgbClr val="000000"/>
                          </a:solidFill>
                          <a:effectLst/>
                          <a:latin typeface="Times New Roman" panose="02020603050405020304" pitchFamily="18" charset="0"/>
                          <a:ea typeface="新細明體" panose="02020500000000000000" pitchFamily="18" charset="-120"/>
                        </a:rPr>
                        <a:t>4%</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18%</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2725951859"/>
                  </a:ext>
                </a:extLst>
              </a:tr>
              <a:tr h="262486">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營業外收入及支出</a:t>
                      </a: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(1,525)</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6,951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(1,335)</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-122%</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r>
                        <a:rPr lang="zh-TW" altLang="en-US" sz="1400" b="0" i="0" u="none" strike="noStrike">
                          <a:solidFill>
                            <a:srgbClr val="000000"/>
                          </a:solidFill>
                          <a:effectLst/>
                          <a:latin typeface="Times New Roman" panose="02020603050405020304" pitchFamily="18" charset="0"/>
                          <a:ea typeface="新細明體" panose="02020500000000000000" pitchFamily="18" charset="-120"/>
                        </a:rPr>
                        <a:t>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3266981"/>
                  </a:ext>
                </a:extLst>
              </a:tr>
              <a:tr h="262486">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稅前</a:t>
                      </a:r>
                      <a:r>
                        <a:rPr lang="zh-TW" altLang="en-US" sz="1400" b="0" i="0" u="none" strike="noStrike" dirty="0" smtClean="0">
                          <a:solidFill>
                            <a:srgbClr val="000000"/>
                          </a:solidFill>
                          <a:effectLst/>
                          <a:latin typeface="標楷體" panose="03000509000000000000" pitchFamily="65" charset="-120"/>
                          <a:ea typeface="標楷體" panose="03000509000000000000" pitchFamily="65" charset="-120"/>
                        </a:rPr>
                        <a:t>淨（損）利</a:t>
                      </a: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(94,793)</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17,625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46,659 </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-638%</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-303%</a:t>
                      </a:r>
                    </a:p>
                  </a:txBody>
                  <a:tcPr marL="8742" marR="8742" marT="874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59949781"/>
                  </a:ext>
                </a:extLst>
              </a:tr>
              <a:tr h="262486">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所得稅費用</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利益</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(14,880)</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2,563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6,409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-681%</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-332%</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7813768"/>
                  </a:ext>
                </a:extLst>
              </a:tr>
              <a:tr h="274418">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稅後</a:t>
                      </a:r>
                      <a:r>
                        <a:rPr lang="zh-TW" altLang="en-US" sz="1400" b="0" i="0" u="none" strike="noStrike" dirty="0" smtClean="0">
                          <a:solidFill>
                            <a:srgbClr val="000000"/>
                          </a:solidFill>
                          <a:effectLst/>
                          <a:latin typeface="標楷體" panose="03000509000000000000" pitchFamily="65" charset="-120"/>
                          <a:ea typeface="標楷體" panose="03000509000000000000" pitchFamily="65" charset="-120"/>
                        </a:rPr>
                        <a:t>淨（損）利</a:t>
                      </a:r>
                      <a:endParaRPr lang="zh-TW" altLang="en-US" sz="1400" b="0" i="0" u="none" strike="noStrike" dirty="0">
                        <a:solidFill>
                          <a:srgbClr val="000000"/>
                        </a:solidFill>
                        <a:effectLst/>
                        <a:latin typeface="標楷體" panose="03000509000000000000" pitchFamily="65" charset="-120"/>
                        <a:ea typeface="標楷體" panose="03000509000000000000" pitchFamily="65"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(79,913)</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15,062 </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40,250 </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-631%</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-299%</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66766274"/>
                  </a:ext>
                </a:extLst>
              </a:tr>
              <a:tr h="274418">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淨利率</a:t>
                      </a:r>
                    </a:p>
                  </a:txBody>
                  <a:tcPr marL="8742" marR="8742" marT="8742"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-33%</a:t>
                      </a: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6%</a:t>
                      </a: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1" u="none" strike="noStrike" dirty="0">
                          <a:solidFill>
                            <a:srgbClr val="000000"/>
                          </a:solidFill>
                          <a:effectLst/>
                          <a:latin typeface="Times New Roman" panose="02020603050405020304" pitchFamily="18" charset="0"/>
                          <a:ea typeface="新細明體" panose="02020500000000000000" pitchFamily="18" charset="-120"/>
                        </a:rPr>
                        <a:t>16%</a:t>
                      </a: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87232940"/>
                  </a:ext>
                </a:extLst>
              </a:tr>
              <a:tr h="262486">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歸屬於：</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1" u="none" strike="noStrike" dirty="0">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4254282942"/>
                  </a:ext>
                </a:extLst>
              </a:tr>
              <a:tr h="262486">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  母公司業主</a:t>
                      </a: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(80,933)</a:t>
                      </a: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15,546 </a:t>
                      </a: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43,124 </a:t>
                      </a:r>
                    </a:p>
                  </a:txBody>
                  <a:tcPr marL="8742" marR="8742" marT="8742"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2551489617"/>
                  </a:ext>
                </a:extLst>
              </a:tr>
              <a:tr h="262486">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  非控制權益 </a:t>
                      </a: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1,020 </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(484)</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(2,874)</a:t>
                      </a:r>
                    </a:p>
                  </a:txBody>
                  <a:tcPr marL="8742" marR="8742" marT="874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283813984"/>
                  </a:ext>
                </a:extLst>
              </a:tr>
              <a:tr h="274418">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  合併總</a:t>
                      </a:r>
                      <a:r>
                        <a:rPr lang="zh-TW" altLang="en-US" sz="1400" b="0" i="1" u="none" strike="noStrike" dirty="0" smtClean="0">
                          <a:solidFill>
                            <a:srgbClr val="000000"/>
                          </a:solidFill>
                          <a:effectLst/>
                          <a:latin typeface="標楷體" panose="03000509000000000000" pitchFamily="65" charset="-120"/>
                          <a:ea typeface="標楷體" panose="03000509000000000000" pitchFamily="65" charset="-120"/>
                        </a:rPr>
                        <a:t>淨（損）利</a:t>
                      </a:r>
                      <a:endParaRPr lang="zh-TW" altLang="en-US" sz="1400" b="0" i="1" u="none" strike="noStrike" dirty="0">
                        <a:solidFill>
                          <a:srgbClr val="000000"/>
                        </a:solidFill>
                        <a:effectLst/>
                        <a:latin typeface="標楷體" panose="03000509000000000000" pitchFamily="65" charset="-120"/>
                        <a:ea typeface="標楷體" panose="03000509000000000000" pitchFamily="65"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(79,913)</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15,062 </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40,250 </a:t>
                      </a:r>
                    </a:p>
                  </a:txBody>
                  <a:tcPr marL="8742" marR="8742" marT="8742"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579650829"/>
                  </a:ext>
                </a:extLst>
              </a:tr>
              <a:tr h="274418">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母公司業主每股盈餘</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新台幣元</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 </a:t>
                      </a: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-1.27 </a:t>
                      </a: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0.25 </a:t>
                      </a: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0.68 </a:t>
                      </a:r>
                    </a:p>
                  </a:txBody>
                  <a:tcPr marL="8742" marR="8742" marT="874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1" u="none" strike="noStrike" dirty="0">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742" marR="8742" marT="8742" marB="0" anchor="ctr">
                    <a:lnL>
                      <a:noFill/>
                    </a:lnL>
                    <a:lnR>
                      <a:noFill/>
                    </a:lnR>
                    <a:lnT>
                      <a:noFill/>
                    </a:lnT>
                    <a:lnB>
                      <a:noFill/>
                    </a:lnB>
                  </a:tcPr>
                </a:tc>
                <a:extLst>
                  <a:ext uri="{0D108BD9-81ED-4DB2-BD59-A6C34878D82A}">
                    <a16:rowId xmlns:a16="http://schemas.microsoft.com/office/drawing/2014/main" val="655199525"/>
                  </a:ext>
                </a:extLst>
              </a:tr>
            </a:tbl>
          </a:graphicData>
        </a:graphic>
      </p:graphicFrame>
    </p:spTree>
    <p:extLst>
      <p:ext uri="{BB962C8B-B14F-4D97-AF65-F5344CB8AC3E}">
        <p14:creationId xmlns:p14="http://schemas.microsoft.com/office/powerpoint/2010/main" val="2803382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矩形 5"/>
          <p:cNvSpPr/>
          <p:nvPr/>
        </p:nvSpPr>
        <p:spPr>
          <a:xfrm>
            <a:off x="4603032" y="6350000"/>
            <a:ext cx="3885359" cy="276999"/>
          </a:xfrm>
          <a:prstGeom prst="rect">
            <a:avLst/>
          </a:prstGeom>
        </p:spPr>
        <p:txBody>
          <a:bodyPr wrap="square">
            <a:spAutoFit/>
          </a:bodyPr>
          <a:lstStyle/>
          <a:p>
            <a:pPr algn="ct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Copyright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err="1">
                <a:solidFill>
                  <a:schemeClr val="tx1">
                    <a:lumMod val="50000"/>
                    <a:lumOff val="50000"/>
                  </a:schemeClr>
                </a:solidFill>
                <a:latin typeface="Candara" panose="020E0502030303020204" pitchFamily="34" charset="0"/>
                <a:cs typeface="Arial" panose="020B0604020202020204" pitchFamily="34" charset="0"/>
              </a:rPr>
              <a:t>eGalax_eMPIA</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2024, </a:t>
            </a:r>
            <a:r>
              <a:rPr lang="en-US" altLang="zh-TW" sz="1200" kern="100" dirty="0">
                <a:solidFill>
                  <a:schemeClr val="tx1">
                    <a:lumMod val="50000"/>
                    <a:lumOff val="50000"/>
                  </a:schemeClr>
                </a:solidFill>
                <a:latin typeface="Candara" panose="020E0502030303020204" pitchFamily="34" charset="0"/>
                <a:cs typeface="Arial" panose="020B0604020202020204" pitchFamily="34" charset="0"/>
              </a:rPr>
              <a:t>All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Rights</a:t>
            </a:r>
            <a:r>
              <a:rPr lang="zh-TW" altLang="en-US" sz="1200" kern="100" dirty="0" smtClean="0">
                <a:solidFill>
                  <a:schemeClr val="tx1">
                    <a:lumMod val="50000"/>
                    <a:lumOff val="50000"/>
                  </a:schemeClr>
                </a:solidFill>
                <a:latin typeface="Candara" panose="020E0502030303020204" pitchFamily="34" charset="0"/>
                <a:cs typeface="Arial" panose="020B0604020202020204" pitchFamily="34" charset="0"/>
              </a:rPr>
              <a:t> </a:t>
            </a:r>
            <a:r>
              <a:rPr lang="en-US" altLang="zh-TW" sz="1200" kern="100" dirty="0" smtClean="0">
                <a:solidFill>
                  <a:schemeClr val="tx1">
                    <a:lumMod val="50000"/>
                    <a:lumOff val="50000"/>
                  </a:schemeClr>
                </a:solidFill>
                <a:latin typeface="Candara" panose="020E0502030303020204" pitchFamily="34" charset="0"/>
                <a:cs typeface="Arial" panose="020B0604020202020204" pitchFamily="34" charset="0"/>
              </a:rPr>
              <a:t>Reserved</a:t>
            </a:r>
            <a:endParaRPr lang="zh-TW" altLang="en-US" sz="1200" dirty="0">
              <a:solidFill>
                <a:schemeClr val="tx1">
                  <a:lumMod val="50000"/>
                  <a:lumOff val="50000"/>
                </a:schemeClr>
              </a:solidFill>
              <a:latin typeface="Candara" panose="020E0502030303020204" pitchFamily="34" charset="0"/>
              <a:cs typeface="Arial" panose="020B0604020202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1901863173"/>
              </p:ext>
            </p:extLst>
          </p:nvPr>
        </p:nvGraphicFramePr>
        <p:xfrm>
          <a:off x="1285337" y="733247"/>
          <a:ext cx="9549439" cy="5311147"/>
        </p:xfrm>
        <a:graphic>
          <a:graphicData uri="http://schemas.openxmlformats.org/drawingml/2006/table">
            <a:tbl>
              <a:tblPr/>
              <a:tblGrid>
                <a:gridCol w="4447365">
                  <a:extLst>
                    <a:ext uri="{9D8B030D-6E8A-4147-A177-3AD203B41FA5}">
                      <a16:colId xmlns:a16="http://schemas.microsoft.com/office/drawing/2014/main" val="3664577717"/>
                    </a:ext>
                  </a:extLst>
                </a:gridCol>
                <a:gridCol w="1758368">
                  <a:extLst>
                    <a:ext uri="{9D8B030D-6E8A-4147-A177-3AD203B41FA5}">
                      <a16:colId xmlns:a16="http://schemas.microsoft.com/office/drawing/2014/main" val="1885491725"/>
                    </a:ext>
                  </a:extLst>
                </a:gridCol>
                <a:gridCol w="154326">
                  <a:extLst>
                    <a:ext uri="{9D8B030D-6E8A-4147-A177-3AD203B41FA5}">
                      <a16:colId xmlns:a16="http://schemas.microsoft.com/office/drawing/2014/main" val="204021742"/>
                    </a:ext>
                  </a:extLst>
                </a:gridCol>
                <a:gridCol w="1758368">
                  <a:extLst>
                    <a:ext uri="{9D8B030D-6E8A-4147-A177-3AD203B41FA5}">
                      <a16:colId xmlns:a16="http://schemas.microsoft.com/office/drawing/2014/main" val="2149503804"/>
                    </a:ext>
                  </a:extLst>
                </a:gridCol>
                <a:gridCol w="168353">
                  <a:extLst>
                    <a:ext uri="{9D8B030D-6E8A-4147-A177-3AD203B41FA5}">
                      <a16:colId xmlns:a16="http://schemas.microsoft.com/office/drawing/2014/main" val="1372937836"/>
                    </a:ext>
                  </a:extLst>
                </a:gridCol>
                <a:gridCol w="1262659">
                  <a:extLst>
                    <a:ext uri="{9D8B030D-6E8A-4147-A177-3AD203B41FA5}">
                      <a16:colId xmlns:a16="http://schemas.microsoft.com/office/drawing/2014/main" val="444176188"/>
                    </a:ext>
                  </a:extLst>
                </a:gridCol>
              </a:tblGrid>
              <a:tr h="291995">
                <a:tc gridSpan="6">
                  <a:txBody>
                    <a:bodyPr/>
                    <a:lstStyle/>
                    <a:p>
                      <a:pPr algn="ctr" fontAlgn="ctr"/>
                      <a:r>
                        <a:rPr lang="zh-TW" altLang="en-US" sz="1100" b="0" i="0" u="none" strike="noStrike" dirty="0">
                          <a:solidFill>
                            <a:srgbClr val="000000"/>
                          </a:solidFill>
                          <a:effectLst/>
                          <a:latin typeface="標楷體" panose="03000509000000000000" pitchFamily="65" charset="-120"/>
                          <a:ea typeface="標楷體" panose="03000509000000000000" pitchFamily="65" charset="-120"/>
                        </a:rPr>
                        <a:t> </a:t>
                      </a:r>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合併損益表比較</a:t>
                      </a:r>
                      <a:r>
                        <a:rPr lang="en-US" altLang="zh-TW" sz="1800" b="0"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800" b="0" i="0" u="none" strike="noStrike" dirty="0">
                          <a:solidFill>
                            <a:srgbClr val="000000"/>
                          </a:solidFill>
                          <a:effectLst/>
                          <a:latin typeface="標楷體" panose="03000509000000000000" pitchFamily="65" charset="-120"/>
                          <a:ea typeface="標楷體" panose="03000509000000000000" pitchFamily="65" charset="-120"/>
                        </a:rPr>
                        <a:t>累計數比較（二） </a:t>
                      </a:r>
                    </a:p>
                  </a:txBody>
                  <a:tcPr marL="8664" marR="8664" marT="8664" marB="0" anchor="ctr">
                    <a:lnL>
                      <a:noFill/>
                    </a:lnL>
                    <a:lnR>
                      <a:noFill/>
                    </a:lnR>
                    <a:lnT>
                      <a:noFill/>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430513130"/>
                  </a:ext>
                </a:extLst>
              </a:tr>
              <a:tr h="306334">
                <a:tc>
                  <a:txBody>
                    <a:bodyPr/>
                    <a:lstStyle/>
                    <a:p>
                      <a:pPr algn="ctr" fontAlgn="ctr"/>
                      <a:endParaRPr lang="zh-TW" altLang="en-US" sz="11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新細明體" panose="02020500000000000000" pitchFamily="18" charset="-12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新細明體" panose="02020500000000000000" pitchFamily="18" charset="-12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新細明體" panose="02020500000000000000" pitchFamily="18" charset="-12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新細明體" panose="02020500000000000000" pitchFamily="18" charset="-12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100" b="0" i="0" u="none" strike="noStrike">
                        <a:solidFill>
                          <a:srgbClr val="000000"/>
                        </a:solidFill>
                        <a:effectLst/>
                        <a:latin typeface="新細明體" panose="02020500000000000000" pitchFamily="18" charset="-12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1346393719"/>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單位：除每股盈餘為元外，其餘為仟元</a:t>
                      </a:r>
                    </a:p>
                  </a:txBody>
                  <a:tcPr marL="8664" marR="8664" marT="8664" marB="0" anchor="ctr">
                    <a:lnL>
                      <a:noFill/>
                    </a:lnL>
                    <a:lnR>
                      <a:noFill/>
                    </a:lnR>
                    <a:lnT>
                      <a:noFill/>
                    </a:lnT>
                    <a:lnB>
                      <a:noFill/>
                    </a:lnB>
                  </a:tcPr>
                </a:tc>
                <a:tc>
                  <a:txBody>
                    <a:bodyPr/>
                    <a:lstStyle/>
                    <a:p>
                      <a:pPr algn="ct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112</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年</a:t>
                      </a: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ct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111</a:t>
                      </a:r>
                      <a:r>
                        <a:rPr lang="zh-TW" altLang="en-US" sz="1400" b="0" i="0" u="none" strike="noStrike">
                          <a:solidFill>
                            <a:srgbClr val="000000"/>
                          </a:solidFill>
                          <a:effectLst/>
                          <a:latin typeface="標楷體" panose="03000509000000000000" pitchFamily="65" charset="-120"/>
                          <a:ea typeface="標楷體" panose="03000509000000000000" pitchFamily="65" charset="-120"/>
                        </a:rPr>
                        <a:t>年</a:t>
                      </a: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TW" altLang="en-US" sz="1400" b="0" i="0" u="none" strike="noStrike">
                        <a:solidFill>
                          <a:srgbClr val="000000"/>
                        </a:solidFill>
                        <a:effectLst/>
                        <a:latin typeface="標楷體" panose="03000509000000000000" pitchFamily="65" charset="-120"/>
                        <a:ea typeface="標楷體" panose="03000509000000000000" pitchFamily="65" charset="-120"/>
                      </a:endParaRPr>
                    </a:p>
                  </a:txBody>
                  <a:tcPr marL="8664" marR="8664" marT="8664" marB="0" anchor="ctr">
                    <a:lnL>
                      <a:noFill/>
                    </a:lnL>
                    <a:lnR>
                      <a:noFill/>
                    </a:lnR>
                    <a:lnT>
                      <a:noFill/>
                    </a:lnT>
                    <a:lnB>
                      <a:noFill/>
                    </a:lnB>
                  </a:tcPr>
                </a:tc>
                <a:tc>
                  <a:txBody>
                    <a:bodyPr/>
                    <a:lstStyle/>
                    <a:p>
                      <a:pPr algn="ctr" fontAlgn="ctr"/>
                      <a:r>
                        <a:rPr lang="zh-TW" altLang="en-US" sz="1400" b="0" i="0" u="none" strike="noStrike">
                          <a:solidFill>
                            <a:srgbClr val="000000"/>
                          </a:solidFill>
                          <a:effectLst/>
                          <a:latin typeface="標楷體" panose="03000509000000000000" pitchFamily="65" charset="-120"/>
                          <a:ea typeface="標楷體" panose="03000509000000000000" pitchFamily="65" charset="-120"/>
                        </a:rPr>
                        <a:t>年增減％</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917830"/>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營業收入</a:t>
                      </a: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1,142,860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1,418,990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-19%</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21081942"/>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營業成本</a:t>
                      </a: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780,513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653,085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20%</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4486793"/>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營業毛利</a:t>
                      </a: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362,347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765,905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-53%</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65361743"/>
                  </a:ext>
                </a:extLst>
              </a:tr>
              <a:tr h="259205">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毛利率</a:t>
                      </a:r>
                    </a:p>
                  </a:txBody>
                  <a:tcPr marL="8664" marR="8664" marT="8664" marB="0" anchor="ctr">
                    <a:lnL>
                      <a:noFill/>
                    </a:lnL>
                    <a:lnR>
                      <a:noFill/>
                    </a:lnR>
                    <a:lnT>
                      <a:noFill/>
                    </a:lnT>
                    <a:lnB>
                      <a:noFill/>
                    </a:lnB>
                  </a:tcPr>
                </a:tc>
                <a:tc>
                  <a:txBody>
                    <a:bodyPr/>
                    <a:lstStyle/>
                    <a:p>
                      <a:pPr algn="r" fontAlgn="ctr"/>
                      <a:r>
                        <a:rPr lang="en-US" altLang="zh-TW" sz="1400" b="0" i="1" u="none" strike="noStrike" dirty="0">
                          <a:solidFill>
                            <a:srgbClr val="000000"/>
                          </a:solidFill>
                          <a:effectLst/>
                          <a:latin typeface="Times New Roman" panose="02020603050405020304" pitchFamily="18" charset="0"/>
                          <a:ea typeface="新細明體" panose="02020500000000000000" pitchFamily="18" charset="-120"/>
                        </a:rPr>
                        <a:t>32%</a:t>
                      </a: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54%</a:t>
                      </a: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3735722284"/>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營業費用</a:t>
                      </a: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314,670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397,070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-21%</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2613766"/>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營業淨利</a:t>
                      </a: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47,677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368,835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-87%</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22691580"/>
                  </a:ext>
                </a:extLst>
              </a:tr>
              <a:tr h="259205">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營業淨利率</a:t>
                      </a:r>
                    </a:p>
                  </a:txBody>
                  <a:tcPr marL="8664" marR="8664" marT="8664" marB="0" anchor="ctr">
                    <a:lnL>
                      <a:noFill/>
                    </a:lnL>
                    <a:lnR>
                      <a:noFill/>
                    </a:lnR>
                    <a:lnT>
                      <a:noFill/>
                    </a:lnT>
                    <a:lnB>
                      <a:noFill/>
                    </a:lnB>
                  </a:tcPr>
                </a:tc>
                <a:tc>
                  <a:txBody>
                    <a:bodyPr/>
                    <a:lstStyle/>
                    <a:p>
                      <a:pPr algn="r" fontAlgn="ctr"/>
                      <a:r>
                        <a:rPr lang="en-US" altLang="zh-TW" sz="1400" b="0" i="1" u="none" strike="noStrike" dirty="0">
                          <a:solidFill>
                            <a:srgbClr val="000000"/>
                          </a:solidFill>
                          <a:effectLst/>
                          <a:latin typeface="Times New Roman" panose="02020603050405020304" pitchFamily="18" charset="0"/>
                          <a:ea typeface="新細明體" panose="02020500000000000000" pitchFamily="18" charset="-120"/>
                        </a:rPr>
                        <a:t>4%</a:t>
                      </a: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26%</a:t>
                      </a: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3761097530"/>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營業外收入及支出</a:t>
                      </a: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19,804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13,163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50%</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171147"/>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稅前淨利</a:t>
                      </a: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67,481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381,998 </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-82%</a:t>
                      </a:r>
                    </a:p>
                  </a:txBody>
                  <a:tcPr marL="8664" marR="8664" marT="8664"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20206127"/>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所得稅費用</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利益</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8,687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55,448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-84%</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006783"/>
                  </a:ext>
                </a:extLst>
              </a:tr>
              <a:tr h="270987">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稅後淨利</a:t>
                      </a: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58,794 </a:t>
                      </a:r>
                    </a:p>
                  </a:txBody>
                  <a:tcPr marL="8664" marR="8664" marT="8664"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zh-TW" altLang="en-US" sz="1400" b="0" i="0" u="none" strike="noStrike" dirty="0">
                          <a:solidFill>
                            <a:srgbClr val="000000"/>
                          </a:solidFill>
                          <a:effectLst/>
                          <a:latin typeface="Times New Roman" panose="02020603050405020304" pitchFamily="18" charset="0"/>
                          <a:ea typeface="新細明體" panose="02020500000000000000" pitchFamily="18" charset="-120"/>
                        </a:rPr>
                        <a:t>                </a:t>
                      </a: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326,550 </a:t>
                      </a:r>
                    </a:p>
                  </a:txBody>
                  <a:tcPr marL="8664" marR="8664" marT="8664"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-82%</a:t>
                      </a:r>
                    </a:p>
                  </a:txBody>
                  <a:tcPr marL="8664" marR="8664" marT="8664"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57305629"/>
                  </a:ext>
                </a:extLst>
              </a:tr>
              <a:tr h="270987">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淨利率</a:t>
                      </a:r>
                    </a:p>
                  </a:txBody>
                  <a:tcPr marL="8664" marR="8664" marT="8664" marB="0" anchor="ctr">
                    <a:lnL>
                      <a:noFill/>
                    </a:lnL>
                    <a:lnR>
                      <a:noFill/>
                    </a:lnR>
                    <a:lnT>
                      <a:noFill/>
                    </a:lnT>
                    <a:lnB>
                      <a:noFill/>
                    </a:lnB>
                  </a:tcPr>
                </a:tc>
                <a:tc>
                  <a:txBody>
                    <a:bodyPr/>
                    <a:lstStyle/>
                    <a:p>
                      <a:pPr algn="r" fontAlgn="ctr"/>
                      <a:r>
                        <a:rPr lang="en-US" altLang="zh-TW" sz="1400" b="0" i="1" u="none" strike="noStrike">
                          <a:solidFill>
                            <a:srgbClr val="000000"/>
                          </a:solidFill>
                          <a:effectLst/>
                          <a:latin typeface="Times New Roman" panose="02020603050405020304" pitchFamily="18" charset="0"/>
                          <a:ea typeface="新細明體" panose="02020500000000000000" pitchFamily="18" charset="-120"/>
                        </a:rPr>
                        <a:t>5%</a:t>
                      </a:r>
                    </a:p>
                  </a:txBody>
                  <a:tcPr marL="8664" marR="8664" marT="8664"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1" u="none" strike="noStrike" dirty="0">
                          <a:solidFill>
                            <a:srgbClr val="000000"/>
                          </a:solidFill>
                          <a:effectLst/>
                          <a:latin typeface="Times New Roman" panose="02020603050405020304" pitchFamily="18" charset="0"/>
                          <a:ea typeface="新細明體" panose="02020500000000000000" pitchFamily="18" charset="-120"/>
                        </a:rPr>
                        <a:t>23%</a:t>
                      </a:r>
                    </a:p>
                  </a:txBody>
                  <a:tcPr marL="8664" marR="8664" marT="8664"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66681162"/>
                  </a:ext>
                </a:extLst>
              </a:tr>
              <a:tr h="259205">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歸屬於：</a:t>
                      </a: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1" u="none" strike="noStrike" dirty="0">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4083078933"/>
                  </a:ext>
                </a:extLst>
              </a:tr>
              <a:tr h="259205">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  母公司業主</a:t>
                      </a: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61,538 </a:t>
                      </a: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326,132 </a:t>
                      </a:r>
                    </a:p>
                  </a:txBody>
                  <a:tcPr marL="8664" marR="8664" marT="8664" marB="0" anchor="ctr">
                    <a:lnL>
                      <a:noFill/>
                    </a:lnL>
                    <a:lnR>
                      <a:noFill/>
                    </a:lnR>
                    <a:lnT>
                      <a:noFill/>
                    </a:lnT>
                    <a:lnB>
                      <a:noFill/>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3690371727"/>
                  </a:ext>
                </a:extLst>
              </a:tr>
              <a:tr h="259205">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  非控制權益</a:t>
                      </a: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(2,744)</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418 </a:t>
                      </a:r>
                    </a:p>
                  </a:txBody>
                  <a:tcPr marL="8664" marR="8664" marT="866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zh-TW" altLang="en-US" sz="1400" b="0" i="1"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994524703"/>
                  </a:ext>
                </a:extLst>
              </a:tr>
              <a:tr h="270987">
                <a:tc>
                  <a:txBody>
                    <a:bodyPr/>
                    <a:lstStyle/>
                    <a:p>
                      <a:pPr algn="l" fontAlgn="ctr"/>
                      <a:r>
                        <a:rPr lang="zh-TW" altLang="en-US" sz="1400" b="0" i="1" u="none" strike="noStrike" dirty="0">
                          <a:solidFill>
                            <a:srgbClr val="000000"/>
                          </a:solidFill>
                          <a:effectLst/>
                          <a:latin typeface="標楷體" panose="03000509000000000000" pitchFamily="65" charset="-120"/>
                          <a:ea typeface="標楷體" panose="03000509000000000000" pitchFamily="65" charset="-120"/>
                        </a:rPr>
                        <a:t>  合併總淨利</a:t>
                      </a: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58,794 </a:t>
                      </a:r>
                    </a:p>
                  </a:txBody>
                  <a:tcPr marL="8664" marR="8664" marT="8664"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Times New Roman" panose="02020603050405020304" pitchFamily="18" charset="0"/>
                          <a:ea typeface="新細明體" panose="02020500000000000000" pitchFamily="18" charset="-120"/>
                        </a:rPr>
                        <a:t>326,550 </a:t>
                      </a:r>
                    </a:p>
                  </a:txBody>
                  <a:tcPr marL="8664" marR="8664" marT="8664"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endParaRPr lang="zh-TW" altLang="en-US" sz="1400" b="0" i="1" u="none" strike="noStrike" dirty="0">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2747463087"/>
                  </a:ext>
                </a:extLst>
              </a:tr>
              <a:tr h="270987">
                <a:tc>
                  <a:txBody>
                    <a:bodyPr/>
                    <a:lstStyle/>
                    <a:p>
                      <a:pPr algn="l" fontAlgn="ct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母公司業主每股盈餘</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a:t>
                      </a:r>
                      <a:r>
                        <a:rPr lang="zh-TW" altLang="en-US" sz="1400" b="0" i="0" u="none" strike="noStrike" dirty="0">
                          <a:solidFill>
                            <a:srgbClr val="000000"/>
                          </a:solidFill>
                          <a:effectLst/>
                          <a:latin typeface="標楷體" panose="03000509000000000000" pitchFamily="65" charset="-120"/>
                          <a:ea typeface="標楷體" panose="03000509000000000000" pitchFamily="65" charset="-120"/>
                        </a:rPr>
                        <a:t>新台幣元</a:t>
                      </a:r>
                      <a:r>
                        <a:rPr lang="en-US" altLang="zh-TW" sz="1400" b="0" i="0" u="none" strike="noStrike" dirty="0">
                          <a:solidFill>
                            <a:srgbClr val="000000"/>
                          </a:solidFill>
                          <a:effectLst/>
                          <a:latin typeface="標楷體" panose="03000509000000000000" pitchFamily="65" charset="-120"/>
                          <a:ea typeface="標楷體" panose="03000509000000000000" pitchFamily="65" charset="-120"/>
                        </a:rPr>
                        <a:t>) </a:t>
                      </a: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0.97 </a:t>
                      </a:r>
                    </a:p>
                  </a:txBody>
                  <a:tcPr marL="8664" marR="8664" marT="8664"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r" fontAlgn="ctr"/>
                      <a:r>
                        <a:rPr lang="en-US" altLang="zh-TW" sz="1400" b="0" i="0" u="none" strike="noStrike">
                          <a:solidFill>
                            <a:srgbClr val="000000"/>
                          </a:solidFill>
                          <a:effectLst/>
                          <a:latin typeface="Times New Roman" panose="02020603050405020304" pitchFamily="18" charset="0"/>
                          <a:ea typeface="新細明體" panose="02020500000000000000" pitchFamily="18" charset="-120"/>
                        </a:rPr>
                        <a:t>5.12 </a:t>
                      </a:r>
                    </a:p>
                  </a:txBody>
                  <a:tcPr marL="8664" marR="8664" marT="8664"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tc>
                  <a:txBody>
                    <a:bodyPr/>
                    <a:lstStyle/>
                    <a:p>
                      <a:pPr algn="l" fontAlgn="ctr"/>
                      <a:endParaRPr lang="zh-TW" altLang="en-US" sz="1400" b="0" i="0" u="none" strike="noStrike" dirty="0">
                        <a:solidFill>
                          <a:srgbClr val="000000"/>
                        </a:solidFill>
                        <a:effectLst/>
                        <a:latin typeface="Times New Roman" panose="02020603050405020304" pitchFamily="18" charset="0"/>
                        <a:ea typeface="新細明體" panose="02020500000000000000" pitchFamily="18" charset="-120"/>
                      </a:endParaRPr>
                    </a:p>
                  </a:txBody>
                  <a:tcPr marL="8664" marR="8664" marT="8664" marB="0" anchor="ctr">
                    <a:lnL>
                      <a:noFill/>
                    </a:lnL>
                    <a:lnR>
                      <a:noFill/>
                    </a:lnR>
                    <a:lnT>
                      <a:noFill/>
                    </a:lnT>
                    <a:lnB>
                      <a:noFill/>
                    </a:lnB>
                  </a:tcPr>
                </a:tc>
                <a:extLst>
                  <a:ext uri="{0D108BD9-81ED-4DB2-BD59-A6C34878D82A}">
                    <a16:rowId xmlns:a16="http://schemas.microsoft.com/office/drawing/2014/main" val="110371153"/>
                  </a:ext>
                </a:extLst>
              </a:tr>
            </a:tbl>
          </a:graphicData>
        </a:graphic>
      </p:graphicFrame>
    </p:spTree>
    <p:extLst>
      <p:ext uri="{BB962C8B-B14F-4D97-AF65-F5344CB8AC3E}">
        <p14:creationId xmlns:p14="http://schemas.microsoft.com/office/powerpoint/2010/main" val="3785502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3058</TotalTime>
  <Words>907</Words>
  <Application>Microsoft Office PowerPoint</Application>
  <PresentationFormat>寬螢幕</PresentationFormat>
  <Paragraphs>293</Paragraphs>
  <Slides>11</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11</vt:i4>
      </vt:variant>
    </vt:vector>
  </HeadingPairs>
  <TitlesOfParts>
    <vt:vector size="22" baseType="lpstr">
      <vt:lpstr>微軟正黑體</vt:lpstr>
      <vt:lpstr>微軟正黑體,Bold</vt:lpstr>
      <vt:lpstr>新細明體</vt:lpstr>
      <vt:lpstr>標楷體</vt:lpstr>
      <vt:lpstr>Arial</vt:lpstr>
      <vt:lpstr>Calibri</vt:lpstr>
      <vt:lpstr>Candara</vt:lpstr>
      <vt:lpstr>Times New Roman</vt:lpstr>
      <vt:lpstr>Trebuchet MS</vt:lpstr>
      <vt:lpstr>Wingdings 3</vt:lpstr>
      <vt:lpstr>多面向</vt:lpstr>
      <vt:lpstr>112年第4季法人說明會</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兆豐證券法人說明會</dc:title>
  <dc:creator>Nick Ku</dc:creator>
  <cp:lastModifiedBy>Nick Ku</cp:lastModifiedBy>
  <cp:revision>153</cp:revision>
  <cp:lastPrinted>2024-03-15T02:15:05Z</cp:lastPrinted>
  <dcterms:created xsi:type="dcterms:W3CDTF">2022-09-12T09:36:18Z</dcterms:created>
  <dcterms:modified xsi:type="dcterms:W3CDTF">2024-03-18T07:02:12Z</dcterms:modified>
</cp:coreProperties>
</file>